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31"/>
  </p:notesMasterIdLst>
  <p:sldIdLst>
    <p:sldId id="256" r:id="rId2"/>
    <p:sldId id="273" r:id="rId3"/>
    <p:sldId id="285" r:id="rId4"/>
    <p:sldId id="277" r:id="rId5"/>
    <p:sldId id="259" r:id="rId6"/>
    <p:sldId id="281" r:id="rId7"/>
    <p:sldId id="308" r:id="rId8"/>
    <p:sldId id="291" r:id="rId9"/>
    <p:sldId id="289" r:id="rId10"/>
    <p:sldId id="292" r:id="rId11"/>
    <p:sldId id="297" r:id="rId12"/>
    <p:sldId id="302" r:id="rId13"/>
    <p:sldId id="278" r:id="rId14"/>
    <p:sldId id="283" r:id="rId15"/>
    <p:sldId id="305" r:id="rId16"/>
    <p:sldId id="265" r:id="rId17"/>
    <p:sldId id="306" r:id="rId18"/>
    <p:sldId id="311" r:id="rId19"/>
    <p:sldId id="284" r:id="rId20"/>
    <p:sldId id="303" r:id="rId21"/>
    <p:sldId id="295" r:id="rId22"/>
    <p:sldId id="304" r:id="rId23"/>
    <p:sldId id="269" r:id="rId24"/>
    <p:sldId id="271" r:id="rId25"/>
    <p:sldId id="309" r:id="rId26"/>
    <p:sldId id="275" r:id="rId27"/>
    <p:sldId id="296" r:id="rId28"/>
    <p:sldId id="301" r:id="rId29"/>
    <p:sldId id="29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3B7FB7-6AA1-4253-8605-27ABA4125448}">
          <p14:sldIdLst>
            <p14:sldId id="256"/>
          </p14:sldIdLst>
        </p14:section>
        <p14:section name="intro review part" id="{08BB6EB3-061F-44A6-9325-D569BFCDBFF7}">
          <p14:sldIdLst>
            <p14:sldId id="273"/>
            <p14:sldId id="285"/>
            <p14:sldId id="277"/>
          </p14:sldIdLst>
        </p14:section>
        <p14:section name="Chapter 2" id="{006234B8-A30B-4EF5-9A81-374C9EEC7E3C}">
          <p14:sldIdLst>
            <p14:sldId id="259"/>
            <p14:sldId id="281"/>
            <p14:sldId id="308"/>
            <p14:sldId id="291"/>
            <p14:sldId id="289"/>
            <p14:sldId id="292"/>
            <p14:sldId id="297"/>
          </p14:sldIdLst>
        </p14:section>
        <p14:section name="Chapter 3" id="{2DEB2C2F-C7EC-465C-A29B-D885D93798D1}">
          <p14:sldIdLst>
            <p14:sldId id="302"/>
            <p14:sldId id="278"/>
            <p14:sldId id="283"/>
            <p14:sldId id="305"/>
            <p14:sldId id="265"/>
            <p14:sldId id="306"/>
            <p14:sldId id="311"/>
            <p14:sldId id="284"/>
            <p14:sldId id="303"/>
            <p14:sldId id="295"/>
            <p14:sldId id="304"/>
          </p14:sldIdLst>
        </p14:section>
        <p14:section name="timeline" id="{EC0CD4CC-4750-4F2E-AFD5-85BADB6A59C0}">
          <p14:sldIdLst>
            <p14:sldId id="269"/>
          </p14:sldIdLst>
        </p14:section>
        <p14:section name="extra slides" id="{858DE007-6A12-4095-ADC6-28F0F06B6720}">
          <p14:sldIdLst>
            <p14:sldId id="271"/>
            <p14:sldId id="309"/>
            <p14:sldId id="275"/>
            <p14:sldId id="296"/>
            <p14:sldId id="301"/>
            <p14:sldId id="299"/>
          </p14:sldIdLst>
        </p14:section>
      </p14:sectionLst>
    </p:ex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87DD"/>
    <a:srgbClr val="E791AC"/>
    <a:srgbClr val="90468B"/>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6" autoAdjust="0"/>
    <p:restoredTop sz="63016" autoAdjust="0"/>
  </p:normalViewPr>
  <p:slideViewPr>
    <p:cSldViewPr snapToGrid="0" showGuides="1">
      <p:cViewPr>
        <p:scale>
          <a:sx n="37" d="100"/>
          <a:sy n="37" d="100"/>
        </p:scale>
        <p:origin x="1218" y="264"/>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78C8A-2B61-43FF-BBBD-C4D83267677D}"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48D1B-1955-4367-A5C1-F361A38566B9}" type="slidenum">
              <a:rPr lang="en-US" smtClean="0"/>
              <a:t>‹#›</a:t>
            </a:fld>
            <a:endParaRPr lang="en-US"/>
          </a:p>
        </p:txBody>
      </p:sp>
    </p:spTree>
    <p:extLst>
      <p:ext uri="{BB962C8B-B14F-4D97-AF65-F5344CB8AC3E}">
        <p14:creationId xmlns:p14="http://schemas.microsoft.com/office/powerpoint/2010/main" val="3957252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-review main results from 2</a:t>
            </a:r>
            <a:r>
              <a:rPr lang="en-US" baseline="30000" dirty="0" smtClean="0"/>
              <a:t>nd</a:t>
            </a:r>
            <a:r>
              <a:rPr lang="en-US" dirty="0" smtClean="0"/>
              <a:t> chapter</a:t>
            </a:r>
          </a:p>
          <a:p>
            <a:r>
              <a:rPr lang="en-US" dirty="0" smtClean="0"/>
              <a:t>-present chapter 3 proposal</a:t>
            </a:r>
          </a:p>
          <a:p>
            <a:r>
              <a:rPr lang="en-US" dirty="0" smtClean="0"/>
              <a:t>-timeline</a:t>
            </a:r>
          </a:p>
          <a:p>
            <a:endParaRPr lang="en-US" dirty="0" smtClean="0"/>
          </a:p>
          <a:p>
            <a:r>
              <a:rPr lang="en-US" dirty="0" smtClean="0"/>
              <a:t>Remember that for your committee meeting it will be important to motivate the work by identifying the main questions and describing the bigger picture.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a:t>
            </a:fld>
            <a:endParaRPr lang="en-US"/>
          </a:p>
        </p:txBody>
      </p:sp>
    </p:spTree>
    <p:extLst>
      <p:ext uri="{BB962C8B-B14F-4D97-AF65-F5344CB8AC3E}">
        <p14:creationId xmlns:p14="http://schemas.microsoft.com/office/powerpoint/2010/main" val="72662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Comparison </a:t>
            </a:r>
            <a:r>
              <a:rPr lang="en-US" baseline="0" dirty="0" smtClean="0"/>
              <a:t>of results from to models of heterochiasmy and recombination rate evolution.</a:t>
            </a:r>
          </a:p>
          <a:p>
            <a:endParaRPr lang="en-US" baseline="0" dirty="0" smtClean="0"/>
          </a:p>
          <a:p>
            <a:r>
              <a:rPr lang="en-US" sz="1200" b="1" kern="1200" dirty="0" smtClean="0">
                <a:solidFill>
                  <a:schemeClr val="tx1"/>
                </a:solidFill>
                <a:effectLst/>
                <a:latin typeface="+mn-lt"/>
                <a:ea typeface="+mn-ea"/>
                <a:cs typeface="+mn-cs"/>
              </a:rPr>
              <a:t>References</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Altendorfer</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Láscarez</a:t>
            </a:r>
            <a:r>
              <a:rPr lang="en-US" sz="1200" kern="1200" dirty="0" smtClean="0">
                <a:solidFill>
                  <a:schemeClr val="tx1"/>
                </a:solidFill>
                <a:effectLst/>
                <a:latin typeface="+mn-lt"/>
                <a:ea typeface="+mn-ea"/>
                <a:cs typeface="+mn-cs"/>
              </a:rPr>
              <a:t>-Lagunas, L.I., </a:t>
            </a:r>
            <a:r>
              <a:rPr lang="en-US" sz="1200" kern="1200" dirty="0" err="1" smtClean="0">
                <a:solidFill>
                  <a:schemeClr val="tx1"/>
                </a:solidFill>
                <a:effectLst/>
                <a:latin typeface="+mn-lt"/>
                <a:ea typeface="+mn-ea"/>
                <a:cs typeface="+mn-cs"/>
              </a:rPr>
              <a:t>Nadarajan</a:t>
            </a:r>
            <a:r>
              <a:rPr lang="en-US" sz="1200" kern="1200" dirty="0" smtClean="0">
                <a:solidFill>
                  <a:schemeClr val="tx1"/>
                </a:solidFill>
                <a:effectLst/>
                <a:latin typeface="+mn-lt"/>
                <a:ea typeface="+mn-ea"/>
                <a:cs typeface="+mn-cs"/>
              </a:rPr>
              <a:t>, S., Mathieson, I., and </a:t>
            </a:r>
            <a:r>
              <a:rPr lang="en-US" sz="1200" kern="1200" dirty="0" err="1" smtClean="0">
                <a:solidFill>
                  <a:schemeClr val="tx1"/>
                </a:solidFill>
                <a:effectLst/>
                <a:latin typeface="+mn-lt"/>
                <a:ea typeface="+mn-ea"/>
                <a:cs typeface="+mn-cs"/>
              </a:rPr>
              <a:t>Colaiácovo</a:t>
            </a:r>
            <a:r>
              <a:rPr lang="en-US" sz="1200" kern="1200" dirty="0" smtClean="0">
                <a:solidFill>
                  <a:schemeClr val="tx1"/>
                </a:solidFill>
                <a:effectLst/>
                <a:latin typeface="+mn-lt"/>
                <a:ea typeface="+mn-ea"/>
                <a:cs typeface="+mn-cs"/>
              </a:rPr>
              <a:t>, M.P. (2020). Crossover Position Drives Chromosome Remodeling for Accurate Meiotic Chromosome Segregation.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a:t>
            </a:r>
          </a:p>
          <a:p>
            <a:r>
              <a:rPr lang="en-US" sz="1200" kern="1200" dirty="0" err="1" smtClean="0">
                <a:solidFill>
                  <a:schemeClr val="tx1"/>
                </a:solidFill>
                <a:effectLst/>
                <a:latin typeface="+mn-lt"/>
                <a:ea typeface="+mn-ea"/>
                <a:cs typeface="+mn-cs"/>
              </a:rPr>
              <a:t>Brandvain</a:t>
            </a:r>
            <a:r>
              <a:rPr lang="en-US" sz="1200" kern="1200" dirty="0" smtClean="0">
                <a:solidFill>
                  <a:schemeClr val="tx1"/>
                </a:solidFill>
                <a:effectLst/>
                <a:latin typeface="+mn-lt"/>
                <a:ea typeface="+mn-ea"/>
                <a:cs typeface="+mn-cs"/>
              </a:rPr>
              <a:t>, Y., and Coop, G. (2012). Scrambling eggs: meiotic drive and the evolution of female recombination rates. Genetics </a:t>
            </a:r>
            <a:r>
              <a:rPr lang="en-US" sz="1200" i="1" kern="1200" dirty="0" smtClean="0">
                <a:solidFill>
                  <a:schemeClr val="tx1"/>
                </a:solidFill>
                <a:effectLst/>
                <a:latin typeface="+mn-lt"/>
                <a:ea typeface="+mn-ea"/>
                <a:cs typeface="+mn-cs"/>
              </a:rPr>
              <a:t>190</a:t>
            </a:r>
            <a:r>
              <a:rPr lang="en-US" sz="1200" kern="1200" dirty="0" smtClean="0">
                <a:solidFill>
                  <a:schemeClr val="tx1"/>
                </a:solidFill>
                <a:effectLst/>
                <a:latin typeface="+mn-lt"/>
                <a:ea typeface="+mn-ea"/>
                <a:cs typeface="+mn-cs"/>
              </a:rPr>
              <a:t>, 709–723.</a:t>
            </a:r>
          </a:p>
          <a:p>
            <a:r>
              <a:rPr lang="en-US" sz="1200" kern="1200" dirty="0" err="1" smtClean="0">
                <a:solidFill>
                  <a:schemeClr val="tx1"/>
                </a:solidFill>
                <a:effectLst/>
                <a:latin typeface="+mn-lt"/>
                <a:ea typeface="+mn-ea"/>
                <a:cs typeface="+mn-cs"/>
              </a:rPr>
              <a:t>Dernburg</a:t>
            </a:r>
            <a:r>
              <a:rPr lang="en-US" sz="1200" kern="1200" dirty="0" smtClean="0">
                <a:solidFill>
                  <a:schemeClr val="tx1"/>
                </a:solidFill>
                <a:effectLst/>
                <a:latin typeface="+mn-lt"/>
                <a:ea typeface="+mn-ea"/>
                <a:cs typeface="+mn-cs"/>
              </a:rPr>
              <a:t>, A.F. (2001). Here, there, and everywhere: kinetochore function on holocentric chromosomes. J. Cell Biol. </a:t>
            </a:r>
            <a:r>
              <a:rPr lang="en-US" sz="1200" i="1" kern="1200" dirty="0" smtClean="0">
                <a:solidFill>
                  <a:schemeClr val="tx1"/>
                </a:solidFill>
                <a:effectLst/>
                <a:latin typeface="+mn-lt"/>
                <a:ea typeface="+mn-ea"/>
                <a:cs typeface="+mn-cs"/>
              </a:rPr>
              <a:t>153</a:t>
            </a:r>
            <a:r>
              <a:rPr lang="en-US" sz="1200" kern="1200" dirty="0" smtClean="0">
                <a:solidFill>
                  <a:schemeClr val="tx1"/>
                </a:solidFill>
                <a:effectLst/>
                <a:latin typeface="+mn-lt"/>
                <a:ea typeface="+mn-ea"/>
                <a:cs typeface="+mn-cs"/>
              </a:rPr>
              <a:t>, F33–F38.</a:t>
            </a:r>
          </a:p>
          <a:p>
            <a:r>
              <a:rPr lang="en-US" sz="1200" kern="1200" dirty="0" err="1" smtClean="0">
                <a:solidFill>
                  <a:schemeClr val="tx1"/>
                </a:solidFill>
                <a:effectLst/>
                <a:latin typeface="+mn-lt"/>
                <a:ea typeface="+mn-ea"/>
                <a:cs typeface="+mn-cs"/>
              </a:rPr>
              <a:t>Hultén</a:t>
            </a:r>
            <a:r>
              <a:rPr lang="en-US" sz="1200" kern="1200" dirty="0" smtClean="0">
                <a:solidFill>
                  <a:schemeClr val="tx1"/>
                </a:solidFill>
                <a:effectLst/>
                <a:latin typeface="+mn-lt"/>
                <a:ea typeface="+mn-ea"/>
                <a:cs typeface="+mn-cs"/>
              </a:rPr>
              <a:t>, M.A. (2011). On the origin of crossover interference: A chromosome oscillatory movement (COM) model. Mol. </a:t>
            </a:r>
            <a:r>
              <a:rPr lang="en-US" sz="1200" kern="1200" dirty="0" err="1" smtClean="0">
                <a:solidFill>
                  <a:schemeClr val="tx1"/>
                </a:solidFill>
                <a:effectLst/>
                <a:latin typeface="+mn-lt"/>
                <a:ea typeface="+mn-ea"/>
                <a:cs typeface="+mn-cs"/>
              </a:rPr>
              <a:t>Cytogenet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10.</a:t>
            </a:r>
          </a:p>
          <a:p>
            <a:r>
              <a:rPr lang="en-US" sz="1200" kern="1200" dirty="0" smtClean="0">
                <a:solidFill>
                  <a:schemeClr val="tx1"/>
                </a:solidFill>
                <a:effectLst/>
                <a:latin typeface="+mn-lt"/>
                <a:ea typeface="+mn-ea"/>
                <a:cs typeface="+mn-cs"/>
              </a:rPr>
              <a:t>Lee, J. (2019). Is age-related increase of chromosome segregation errors in mammalian oocytes caused by </a:t>
            </a:r>
            <a:r>
              <a:rPr lang="en-US" sz="1200" kern="1200" dirty="0" err="1" smtClean="0">
                <a:solidFill>
                  <a:schemeClr val="tx1"/>
                </a:solidFill>
                <a:effectLst/>
                <a:latin typeface="+mn-lt"/>
                <a:ea typeface="+mn-ea"/>
                <a:cs typeface="+mn-cs"/>
              </a:rPr>
              <a:t>cohesin</a:t>
            </a:r>
            <a:r>
              <a:rPr lang="en-US" sz="1200" kern="1200" dirty="0" smtClean="0">
                <a:solidFill>
                  <a:schemeClr val="tx1"/>
                </a:solidFill>
                <a:effectLst/>
                <a:latin typeface="+mn-lt"/>
                <a:ea typeface="+mn-ea"/>
                <a:cs typeface="+mn-cs"/>
              </a:rPr>
              <a:t> deterioration? </a:t>
            </a:r>
            <a:r>
              <a:rPr lang="en-US" sz="1200" kern="1200" dirty="0" err="1" smtClean="0">
                <a:solidFill>
                  <a:schemeClr val="tx1"/>
                </a:solidFill>
                <a:effectLst/>
                <a:latin typeface="+mn-lt"/>
                <a:ea typeface="+mn-ea"/>
                <a:cs typeface="+mn-cs"/>
              </a:rPr>
              <a:t>Reprod</a:t>
            </a:r>
            <a:r>
              <a:rPr lang="en-US" sz="1200" kern="1200" dirty="0" smtClean="0">
                <a:solidFill>
                  <a:schemeClr val="tx1"/>
                </a:solidFill>
                <a:effectLst/>
                <a:latin typeface="+mn-lt"/>
                <a:ea typeface="+mn-ea"/>
                <a:cs typeface="+mn-cs"/>
              </a:rPr>
              <a:t>. Med. Biol.</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(2003). The evolution of sex dimorphism in recombination. Genetics </a:t>
            </a:r>
            <a:r>
              <a:rPr lang="en-US" sz="1200" i="1" kern="1200" dirty="0" smtClean="0">
                <a:solidFill>
                  <a:schemeClr val="tx1"/>
                </a:solidFill>
                <a:effectLst/>
                <a:latin typeface="+mn-lt"/>
                <a:ea typeface="+mn-ea"/>
                <a:cs typeface="+mn-cs"/>
              </a:rPr>
              <a:t>163</a:t>
            </a:r>
            <a:r>
              <a:rPr lang="en-US" sz="1200" kern="1200" dirty="0" smtClean="0">
                <a:solidFill>
                  <a:schemeClr val="tx1"/>
                </a:solidFill>
                <a:effectLst/>
                <a:latin typeface="+mn-lt"/>
                <a:ea typeface="+mn-ea"/>
                <a:cs typeface="+mn-cs"/>
              </a:rPr>
              <a:t>, 811–822.</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and </a:t>
            </a:r>
            <a:r>
              <a:rPr lang="en-US" sz="1200" kern="1200" dirty="0" err="1" smtClean="0">
                <a:solidFill>
                  <a:schemeClr val="tx1"/>
                </a:solidFill>
                <a:effectLst/>
                <a:latin typeface="+mn-lt"/>
                <a:ea typeface="+mn-ea"/>
                <a:cs typeface="+mn-cs"/>
              </a:rPr>
              <a:t>Dutheil</a:t>
            </a:r>
            <a:r>
              <a:rPr lang="en-US" sz="1200" kern="1200" dirty="0" smtClean="0">
                <a:solidFill>
                  <a:schemeClr val="tx1"/>
                </a:solidFill>
                <a:effectLst/>
                <a:latin typeface="+mn-lt"/>
                <a:ea typeface="+mn-ea"/>
                <a:cs typeface="+mn-cs"/>
              </a:rPr>
              <a:t>, J. (2005). Recombination difference between sexes: a role for haploid selection. </a:t>
            </a:r>
            <a:r>
              <a:rPr lang="en-US" sz="1200" kern="1200" dirty="0" err="1" smtClean="0">
                <a:solidFill>
                  <a:schemeClr val="tx1"/>
                </a:solidFill>
                <a:effectLst/>
                <a:latin typeface="+mn-lt"/>
                <a:ea typeface="+mn-ea"/>
                <a:cs typeface="+mn-cs"/>
              </a:rPr>
              <a:t>PLoS</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e63.</a:t>
            </a:r>
          </a:p>
          <a:p>
            <a:r>
              <a:rPr lang="en-US" sz="1200" kern="1200" dirty="0" err="1" smtClean="0">
                <a:solidFill>
                  <a:schemeClr val="tx1"/>
                </a:solidFill>
                <a:effectLst/>
                <a:latin typeface="+mn-lt"/>
                <a:ea typeface="+mn-ea"/>
                <a:cs typeface="+mn-cs"/>
              </a:rPr>
              <a:t>Sardell</a:t>
            </a:r>
            <a:r>
              <a:rPr lang="en-US" sz="1200" kern="1200" dirty="0" smtClean="0">
                <a:solidFill>
                  <a:schemeClr val="tx1"/>
                </a:solidFill>
                <a:effectLst/>
                <a:latin typeface="+mn-lt"/>
                <a:ea typeface="+mn-ea"/>
                <a:cs typeface="+mn-cs"/>
              </a:rPr>
              <a:t>, J.M., and Kirkpatrick, M. (2020). Sex Differences in the Recombination Landscape. Am. Nat. </a:t>
            </a:r>
            <a:r>
              <a:rPr lang="en-US" sz="1200" i="1" kern="1200" dirty="0" smtClean="0">
                <a:solidFill>
                  <a:schemeClr val="tx1"/>
                </a:solidFill>
                <a:effectLst/>
                <a:latin typeface="+mn-lt"/>
                <a:ea typeface="+mn-ea"/>
                <a:cs typeface="+mn-cs"/>
              </a:rPr>
              <a:t>195</a:t>
            </a:r>
            <a:r>
              <a:rPr lang="en-US" sz="1200" kern="1200" dirty="0" smtClean="0">
                <a:solidFill>
                  <a:schemeClr val="tx1"/>
                </a:solidFill>
                <a:effectLst/>
                <a:latin typeface="+mn-lt"/>
                <a:ea typeface="+mn-ea"/>
                <a:cs typeface="+mn-cs"/>
              </a:rPr>
              <a:t>, 361–379.</a:t>
            </a:r>
          </a:p>
          <a:p>
            <a:r>
              <a:rPr lang="en-US" sz="1200" kern="1200" dirty="0" smtClean="0">
                <a:solidFill>
                  <a:schemeClr val="tx1"/>
                </a:solidFill>
                <a:effectLst/>
                <a:latin typeface="+mn-lt"/>
                <a:ea typeface="+mn-ea"/>
                <a:cs typeface="+mn-cs"/>
              </a:rPr>
              <a:t>van Veen, J.E., and Hawley, R.S. (2003). Meiosis: when even two is a crowd.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13</a:t>
            </a:r>
            <a:r>
              <a:rPr lang="en-US" sz="1200" kern="1200" dirty="0" smtClean="0">
                <a:solidFill>
                  <a:schemeClr val="tx1"/>
                </a:solidFill>
                <a:effectLst/>
                <a:latin typeface="+mn-lt"/>
                <a:ea typeface="+mn-ea"/>
                <a:cs typeface="+mn-cs"/>
              </a:rPr>
              <a:t>, R831–R833.</a:t>
            </a: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10</a:t>
            </a:fld>
            <a:endParaRPr lang="en-US"/>
          </a:p>
        </p:txBody>
      </p:sp>
    </p:spTree>
    <p:extLst>
      <p:ext uri="{BB962C8B-B14F-4D97-AF65-F5344CB8AC3E}">
        <p14:creationId xmlns:p14="http://schemas.microsoft.com/office/powerpoint/2010/main" val="854204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1. We were aware of some</a:t>
            </a:r>
            <a:r>
              <a:rPr lang="en-US" sz="1200" b="0" i="0" u="none" strike="noStrike" kern="1200" baseline="0" dirty="0" smtClean="0">
                <a:solidFill>
                  <a:schemeClr val="tx1"/>
                </a:solidFill>
                <a:effectLst/>
                <a:latin typeface="+mn-lt"/>
                <a:ea typeface="+mn-ea"/>
                <a:cs typeface="+mn-cs"/>
              </a:rPr>
              <a:t> caveats in this study, </a:t>
            </a:r>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 Fitness effects were not measured in this study (</a:t>
            </a:r>
            <a:r>
              <a:rPr lang="en-US" sz="1200" b="0" i="0" u="none" strike="noStrike" kern="1200" dirty="0" err="1" smtClean="0">
                <a:solidFill>
                  <a:schemeClr val="tx1"/>
                </a:solidFill>
                <a:effectLst/>
                <a:latin typeface="+mn-lt"/>
                <a:ea typeface="+mn-ea"/>
                <a:cs typeface="+mn-cs"/>
              </a:rPr>
              <a:t>annueploidy</a:t>
            </a:r>
            <a:r>
              <a:rPr lang="en-US" sz="1200" b="0" i="0" u="none" strike="noStrike" kern="1200" dirty="0" smtClean="0">
                <a:solidFill>
                  <a:schemeClr val="tx1"/>
                </a:solidFill>
                <a:effectLst/>
                <a:latin typeface="+mn-lt"/>
                <a:ea typeface="+mn-ea"/>
                <a:cs typeface="+mn-cs"/>
              </a:rPr>
              <a:t> rate, fertility) so we can’t make a direct connection</a:t>
            </a:r>
            <a:r>
              <a:rPr lang="en-US" sz="1200" b="0" i="0" u="none" strike="noStrike" kern="1200" baseline="0" dirty="0" smtClean="0">
                <a:solidFill>
                  <a:schemeClr val="tx1"/>
                </a:solidFill>
                <a:effectLst/>
                <a:latin typeface="+mn-lt"/>
                <a:ea typeface="+mn-ea"/>
                <a:cs typeface="+mn-cs"/>
              </a:rPr>
              <a:t> to fitness effects</a:t>
            </a:r>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 We limited</a:t>
            </a:r>
            <a:r>
              <a:rPr lang="en-US" sz="1200" b="0" i="0" u="none" strike="noStrike" kern="1200" baseline="0" dirty="0" smtClean="0">
                <a:solidFill>
                  <a:schemeClr val="tx1"/>
                </a:solidFill>
                <a:effectLst/>
                <a:latin typeface="+mn-lt"/>
                <a:ea typeface="+mn-ea"/>
                <a:cs typeface="+mn-cs"/>
              </a:rPr>
              <a:t> the data for single chromosome measures to reduce the noise from chromosome effects</a:t>
            </a:r>
            <a:endParaRPr lang="en-US" sz="1200" b="0" i="0" u="none" strike="noStrike" kern="1200" dirty="0" smtClean="0">
              <a:solidFill>
                <a:schemeClr val="tx1"/>
              </a:solidFill>
              <a:effectLst/>
              <a:latin typeface="+mn-lt"/>
              <a:ea typeface="+mn-ea"/>
              <a:cs typeface="+mn-cs"/>
            </a:endParaRPr>
          </a:p>
          <a:p>
            <a:pPr marL="0" indent="0" rtl="0" fontAlgn="base">
              <a:buFontTx/>
              <a:buNone/>
            </a:pPr>
            <a:r>
              <a:rPr lang="en-US" sz="1200" b="0" i="0" u="none" strike="noStrike" kern="1200" dirty="0" smtClean="0">
                <a:solidFill>
                  <a:schemeClr val="tx1"/>
                </a:solidFill>
                <a:effectLst/>
                <a:latin typeface="+mn-lt"/>
                <a:ea typeface="+mn-ea"/>
                <a:cs typeface="+mn-cs"/>
              </a:rPr>
              <a:t>- This</a:t>
            </a:r>
            <a:r>
              <a:rPr lang="en-US" sz="1200" b="0" i="0" u="none" strike="noStrike" kern="1200" baseline="0" dirty="0" smtClean="0">
                <a:solidFill>
                  <a:schemeClr val="tx1"/>
                </a:solidFill>
                <a:effectLst/>
                <a:latin typeface="+mn-lt"/>
                <a:ea typeface="+mn-ea"/>
                <a:cs typeface="+mn-cs"/>
              </a:rPr>
              <a:t> approach misses a predicted  ~10% of recombination events   ( </a:t>
            </a:r>
            <a:r>
              <a:rPr lang="en-US" sz="1200" b="0" i="0" u="none" strike="noStrike" kern="1200" dirty="0" smtClean="0">
                <a:solidFill>
                  <a:schemeClr val="tx1"/>
                </a:solidFill>
                <a:effectLst/>
                <a:latin typeface="+mn-lt"/>
                <a:ea typeface="+mn-ea"/>
                <a:cs typeface="+mn-cs"/>
              </a:rPr>
              <a:t>Type</a:t>
            </a:r>
            <a:r>
              <a:rPr lang="en-US" sz="1200" b="0" i="0" u="none" strike="noStrike" kern="1200" baseline="0" dirty="0" smtClean="0">
                <a:solidFill>
                  <a:schemeClr val="tx1"/>
                </a:solidFill>
                <a:effectLst/>
                <a:latin typeface="+mn-lt"/>
                <a:ea typeface="+mn-ea"/>
                <a:cs typeface="+mn-cs"/>
              </a:rPr>
              <a:t> II COs)</a:t>
            </a:r>
          </a:p>
          <a:p>
            <a:pPr rtl="0" fontAlgn="base"/>
            <a:r>
              <a:rPr lang="en-US" sz="1200" b="0" i="0" u="none" strike="noStrike" kern="1200" baseline="0" dirty="0" smtClean="0">
                <a:solidFill>
                  <a:schemeClr val="tx1"/>
                </a:solidFill>
                <a:effectLst/>
                <a:latin typeface="+mn-lt"/>
                <a:ea typeface="+mn-ea"/>
                <a:cs typeface="+mn-cs"/>
              </a:rPr>
              <a:t>- The strains we looked at might not be fully representative of house mouse species </a:t>
            </a:r>
            <a:endParaRPr lang="en-US" sz="1200" b="1" i="0" u="none" strike="noStrike" kern="1200" dirty="0" smtClean="0">
              <a:solidFill>
                <a:schemeClr val="tx1"/>
              </a:solidFill>
              <a:effectLst/>
              <a:latin typeface="+mn-lt"/>
              <a:ea typeface="+mn-ea"/>
              <a:cs typeface="+mn-cs"/>
            </a:endParaRPr>
          </a:p>
          <a:p>
            <a:pPr rtl="0" fontAlgn="base"/>
            <a:endParaRPr lang="en-US" baseline="0" dirty="0" smtClean="0"/>
          </a:p>
          <a:p>
            <a:r>
              <a:rPr lang="en-US" b="0" baseline="0" dirty="0" smtClean="0"/>
              <a:t>2. Nevertheless We hope the impact of this paper to the field come from the 2 main findings of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US" sz="1200" b="0" i="0" u="none" strike="noStrike" kern="1200" dirty="0" smtClean="0">
                <a:solidFill>
                  <a:schemeClr val="tx1"/>
                </a:solidFill>
                <a:effectLst/>
                <a:latin typeface="+mn-lt"/>
                <a:ea typeface="+mn-ea"/>
                <a:cs typeface="+mn-cs"/>
              </a:rPr>
              <a:t>The distinct evolutionary trajectories of</a:t>
            </a:r>
            <a:r>
              <a:rPr lang="en-US" sz="1200" b="0" i="0" u="none" strike="noStrike" kern="1200" baseline="0" dirty="0" smtClean="0">
                <a:solidFill>
                  <a:schemeClr val="tx1"/>
                </a:solidFill>
                <a:effectLst/>
                <a:latin typeface="+mn-lt"/>
                <a:ea typeface="+mn-ea"/>
                <a:cs typeface="+mn-cs"/>
              </a:rPr>
              <a:t> genome wide recombination rate </a:t>
            </a:r>
          </a:p>
          <a:p>
            <a:pPr rtl="0" fontAlgn="base"/>
            <a:r>
              <a:rPr lang="en-US" sz="1200" b="1" i="0" u="none" strike="noStrike"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rPr>
              <a:t>The evolutionary pattern we observe is consistent with relaxed selection in females -- and directional selection in males.)</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Insights</a:t>
            </a:r>
            <a:r>
              <a:rPr lang="en-US" sz="1200" b="0" i="0" u="none" strike="noStrike" kern="1200" baseline="0" dirty="0" smtClean="0">
                <a:solidFill>
                  <a:schemeClr val="tx1"/>
                </a:solidFill>
                <a:effectLst/>
                <a:latin typeface="+mn-lt"/>
                <a:ea typeface="+mn-ea"/>
                <a:cs typeface="+mn-cs"/>
              </a:rPr>
              <a:t> into the molecular pathway – DSB rate evolution, and crossover interference evolution can evolve rapidly  (known for hotspots / recombination landscape )</a:t>
            </a:r>
            <a:endParaRPr lang="en-US" sz="1200" b="0" i="0" u="none" strike="noStrike" kern="1200" dirty="0" smtClean="0">
              <a:solidFill>
                <a:schemeClr val="tx1"/>
              </a:solidFill>
              <a:effectLst/>
              <a:latin typeface="+mn-lt"/>
              <a:ea typeface="+mn-ea"/>
              <a:cs typeface="+mn-cs"/>
            </a:endParaRPr>
          </a:p>
          <a:p>
            <a:endParaRPr lang="en-US" sz="1200" dirty="0" smtClean="0"/>
          </a:p>
          <a:p>
            <a:r>
              <a:rPr lang="en-US" sz="1200" dirty="0" smtClean="0"/>
              <a:t>Additionally these results are novel in that </a:t>
            </a:r>
          </a:p>
          <a:p>
            <a:r>
              <a:rPr lang="en-US" sz="1200" dirty="0" smtClean="0"/>
              <a:t>-they provide novel measures from</a:t>
            </a:r>
            <a:r>
              <a:rPr lang="en-US" sz="1200" baseline="0" dirty="0" smtClean="0"/>
              <a:t> rare strains</a:t>
            </a:r>
          </a:p>
          <a:p>
            <a:r>
              <a:rPr lang="en-US" sz="1200" baseline="0" dirty="0" smtClean="0"/>
              <a:t>-multiple meiotic traits were examined (and patterns synthesized across them</a:t>
            </a:r>
            <a:endParaRPr lang="en-US" sz="1200" dirty="0" smtClean="0"/>
          </a:p>
          <a:p>
            <a:r>
              <a:rPr lang="en-US" sz="1200" dirty="0" smtClean="0"/>
              <a:t>-both sexes</a:t>
            </a:r>
            <a:r>
              <a:rPr lang="en-US" sz="1200" baseline="0" dirty="0" smtClean="0"/>
              <a:t> were examined</a:t>
            </a:r>
            <a:endParaRPr lang="en-US" sz="1200" dirty="0" smtClean="0"/>
          </a:p>
          <a:p>
            <a:endParaRPr lang="en-US" sz="1200" dirty="0" smtClean="0"/>
          </a:p>
          <a:p>
            <a:r>
              <a:rPr lang="en-US" sz="1200" dirty="0" smtClean="0"/>
              <a:t>New questions</a:t>
            </a:r>
          </a:p>
          <a:p>
            <a:pPr marL="342900" indent="-342900">
              <a:buFont typeface="Arial" panose="020B0604020202020204" pitchFamily="34" charset="0"/>
              <a:buChar char="•"/>
            </a:pPr>
            <a:r>
              <a:rPr lang="en-US" sz="1200" dirty="0" smtClean="0"/>
              <a:t>Is the lack of male specific evolution in </a:t>
            </a:r>
            <a:r>
              <a:rPr lang="en-US" sz="1200" i="1" dirty="0" smtClean="0"/>
              <a:t>M. m. </a:t>
            </a:r>
            <a:r>
              <a:rPr lang="en-US" sz="1200" i="1" dirty="0" err="1" smtClean="0"/>
              <a:t>domesticus</a:t>
            </a:r>
            <a:r>
              <a:rPr lang="en-US" sz="1200" i="1" dirty="0" smtClean="0"/>
              <a:t> </a:t>
            </a:r>
            <a:r>
              <a:rPr lang="en-US" sz="1200" dirty="0" smtClean="0"/>
              <a:t>meaningful?</a:t>
            </a:r>
          </a:p>
          <a:p>
            <a:pPr marL="342900" indent="-342900">
              <a:buFont typeface="Arial" panose="020B0604020202020204" pitchFamily="34" charset="0"/>
              <a:buChar char="•"/>
            </a:pPr>
            <a:r>
              <a:rPr lang="en-US" sz="1200" b="0" i="0" u="none" strike="noStrike" kern="1200" dirty="0" smtClean="0">
                <a:solidFill>
                  <a:schemeClr val="tx1"/>
                </a:solidFill>
                <a:effectLst/>
                <a:latin typeface="+mn-lt"/>
                <a:ea typeface="+mn-ea"/>
                <a:cs typeface="+mn-cs"/>
              </a:rPr>
              <a:t>Additional strains for crosses future QTL mapping to identify genetic variants</a:t>
            </a:r>
            <a:r>
              <a:rPr lang="en-US" dirty="0" smtClean="0"/>
              <a:t/>
            </a:r>
            <a:br>
              <a:rPr lang="en-US" dirty="0" smtClean="0"/>
            </a:b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11</a:t>
            </a:fld>
            <a:endParaRPr lang="en-US"/>
          </a:p>
        </p:txBody>
      </p:sp>
    </p:spTree>
    <p:extLst>
      <p:ext uri="{BB962C8B-B14F-4D97-AF65-F5344CB8AC3E}">
        <p14:creationId xmlns:p14="http://schemas.microsoft.com/office/powerpoint/2010/main" val="225146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12</a:t>
            </a:fld>
            <a:endParaRPr lang="en-US"/>
          </a:p>
        </p:txBody>
      </p:sp>
    </p:spTree>
    <p:extLst>
      <p:ext uri="{BB962C8B-B14F-4D97-AF65-F5344CB8AC3E}">
        <p14:creationId xmlns:p14="http://schemas.microsoft.com/office/powerpoint/2010/main" val="230893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While chapter 2 focused on</a:t>
            </a:r>
            <a:r>
              <a:rPr lang="en-US" sz="1200" kern="1200" baseline="0" dirty="0" smtClean="0">
                <a:solidFill>
                  <a:schemeClr val="tx1"/>
                </a:solidFill>
                <a:effectLst/>
                <a:latin typeface="+mn-lt"/>
                <a:ea typeface="+mn-ea"/>
                <a:cs typeface="+mn-cs"/>
              </a:rPr>
              <a:t> means to describe sex differences in recombination rates, chapter 3 will focus on the variance in recombination rates.  Sexual dimorphism is illustrated by these data from humans.</a:t>
            </a: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driving question for this chapter is if there has been evolution of the variance for recombination rates in the same panel of mice.</a:t>
            </a: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variance of a trait can shape the effectiveness of selection.</a:t>
            </a:r>
          </a:p>
          <a:p>
            <a:pPr marL="0" indent="0">
              <a:buNone/>
            </a:pPr>
            <a:r>
              <a:rPr lang="en-US" sz="1200" kern="1200" baseline="0" dirty="0" smtClean="0">
                <a:solidFill>
                  <a:schemeClr val="tx1"/>
                </a:solidFill>
                <a:effectLst/>
                <a:latin typeface="+mn-lt"/>
                <a:ea typeface="+mn-ea"/>
                <a:cs typeface="+mn-cs"/>
              </a:rPr>
              <a:t>Previous measures of this trait are from female-biased heterochiasmy species, so measuring this in the male biased high recombining strains will provide insights into if the variance evolves with rapid evolution of  </a:t>
            </a:r>
            <a:r>
              <a:rPr lang="en-US" sz="1200" kern="1200" baseline="0" dirty="0" err="1" smtClean="0">
                <a:solidFill>
                  <a:schemeClr val="tx1"/>
                </a:solidFill>
                <a:effectLst/>
                <a:latin typeface="+mn-lt"/>
                <a:ea typeface="+mn-ea"/>
                <a:cs typeface="+mn-cs"/>
              </a:rPr>
              <a:t>gwRR</a:t>
            </a:r>
            <a:endParaRPr lang="en-US" sz="1200" kern="1200" baseline="0" dirty="0" smtClean="0">
              <a:solidFill>
                <a:schemeClr val="tx1"/>
              </a:solidFill>
              <a:effectLst/>
              <a:latin typeface="+mn-lt"/>
              <a:ea typeface="+mn-ea"/>
              <a:cs typeface="+mn-cs"/>
            </a:endParaRP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The approach for this chapter will be very straightforward. It will use the same linear model framework as chapter two – but for variance, </a:t>
            </a:r>
            <a:r>
              <a:rPr lang="en-US" sz="1200" kern="1200" baseline="0" dirty="0" err="1" smtClean="0">
                <a:solidFill>
                  <a:schemeClr val="tx1"/>
                </a:solidFill>
                <a:effectLst/>
                <a:latin typeface="+mn-lt"/>
                <a:ea typeface="+mn-ea"/>
                <a:cs typeface="+mn-cs"/>
              </a:rPr>
              <a:t>cV.</a:t>
            </a:r>
            <a:r>
              <a:rPr lang="en-US" sz="1200" kern="1200" baseline="0" dirty="0" smtClean="0">
                <a:solidFill>
                  <a:schemeClr val="tx1"/>
                </a:solidFill>
                <a:effectLst/>
                <a:latin typeface="+mn-lt"/>
                <a:ea typeface="+mn-ea"/>
                <a:cs typeface="+mn-cs"/>
              </a:rPr>
              <a:t>  It will use a full dataset and a smaller higher quality subset of cells. </a:t>
            </a:r>
          </a:p>
          <a:p>
            <a:pPr marL="0" indent="0">
              <a:buNone/>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F943F9-2A85-4A33-978C-0A327A5ECFD7}" type="slidenum">
              <a:rPr lang="en-US" smtClean="0"/>
              <a:t>13</a:t>
            </a:fld>
            <a:endParaRPr lang="en-US"/>
          </a:p>
        </p:txBody>
      </p:sp>
    </p:spTree>
    <p:extLst>
      <p:ext uri="{BB962C8B-B14F-4D97-AF65-F5344CB8AC3E}">
        <p14:creationId xmlns:p14="http://schemas.microsoft.com/office/powerpoint/2010/main" val="134882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the mouse level values for variation in recombination rates calculated from the smaller dataset.</a:t>
            </a:r>
          </a:p>
          <a:p>
            <a:endParaRPr lang="en-US" baseline="0" dirty="0" smtClean="0"/>
          </a:p>
          <a:p>
            <a:r>
              <a:rPr lang="en-US" baseline="0" dirty="0" smtClean="0"/>
              <a:t>The general pattern seems to be that the female distribution is larger and the mean is higher.</a:t>
            </a:r>
          </a:p>
          <a:p>
            <a:endParaRPr lang="en-US" baseline="0" dirty="0" smtClean="0"/>
          </a:p>
          <a:p>
            <a:r>
              <a:rPr lang="en-US" baseline="0" dirty="0" smtClean="0"/>
              <a:t>Running these data through the models; sex was the only significant effect, highly significant in the mixed model and weakly significant in the </a:t>
            </a:r>
            <a:r>
              <a:rPr lang="en-US" baseline="0" dirty="0" err="1" smtClean="0"/>
              <a:t>glms</a:t>
            </a:r>
            <a:r>
              <a:rPr lang="en-US" baseline="0" dirty="0" smtClean="0"/>
              <a:t>. Results were similar for both </a:t>
            </a:r>
            <a:r>
              <a:rPr lang="en-US" baseline="0" dirty="0" err="1" smtClean="0"/>
              <a:t>var</a:t>
            </a:r>
            <a:r>
              <a:rPr lang="en-US" baseline="0" dirty="0" smtClean="0"/>
              <a:t> and cv.</a:t>
            </a:r>
            <a:endParaRPr lang="en-US" baseline="0"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14</a:t>
            </a:fld>
            <a:endParaRPr lang="en-US"/>
          </a:p>
        </p:txBody>
      </p:sp>
    </p:spTree>
    <p:extLst>
      <p:ext uri="{BB962C8B-B14F-4D97-AF65-F5344CB8AC3E}">
        <p14:creationId xmlns:p14="http://schemas.microsoft.com/office/powerpoint/2010/main" val="426288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Use the correlations</a:t>
            </a:r>
            <a:r>
              <a:rPr lang="en-US" sz="1200" b="0" baseline="0" dirty="0" smtClean="0"/>
              <a:t> of mean and variance to address the question of Doe</a:t>
            </a:r>
            <a:r>
              <a:rPr lang="en-US" sz="1200" b="0" dirty="0" smtClean="0"/>
              <a:t>s</a:t>
            </a:r>
            <a:r>
              <a:rPr lang="en-US" sz="1200" b="0" baseline="0" dirty="0" smtClean="0"/>
              <a:t> </a:t>
            </a:r>
            <a:r>
              <a:rPr lang="en-US" sz="1200" b="0" dirty="0" smtClean="0"/>
              <a:t>male</a:t>
            </a:r>
            <a:r>
              <a:rPr lang="en-US" sz="1200" b="0" baseline="0" dirty="0" smtClean="0"/>
              <a:t> specific evolution of RR effect the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t>There</a:t>
            </a:r>
            <a:r>
              <a:rPr lang="en-US" sz="1200" b="0" baseline="0" dirty="0" smtClean="0"/>
              <a:t> is significant positive correlations </a:t>
            </a:r>
            <a:r>
              <a:rPr lang="en-US" sz="1200" b="1" baseline="0" dirty="0" smtClean="0"/>
              <a:t>but this is not driven by the high recombining males</a:t>
            </a:r>
            <a:r>
              <a:rPr lang="en-US" sz="1200" b="0"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t>The b</a:t>
            </a:r>
            <a:r>
              <a:rPr lang="en-US" sz="1200" b="0" dirty="0" smtClean="0"/>
              <a:t>etween cell variance not influenced by mean in males,  (mouse</a:t>
            </a:r>
            <a:r>
              <a:rPr lang="en-US" sz="1200" b="0" baseline="0" dirty="0" smtClean="0"/>
              <a:t> level and strain average).</a:t>
            </a:r>
            <a:endParaRPr lang="en-US"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15</a:t>
            </a:fld>
            <a:endParaRPr lang="en-US"/>
          </a:p>
        </p:txBody>
      </p:sp>
    </p:spTree>
    <p:extLst>
      <p:ext uri="{BB962C8B-B14F-4D97-AF65-F5344CB8AC3E}">
        <p14:creationId xmlns:p14="http://schemas.microsoft.com/office/powerpoint/2010/main" val="2279447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 ran permutations to test for effects</a:t>
            </a:r>
            <a:r>
              <a:rPr lang="en-US" baseline="0" dirty="0" smtClean="0"/>
              <a:t> from strains</a:t>
            </a:r>
            <a:endParaRPr lang="en-US" dirty="0" smtClean="0"/>
          </a:p>
          <a:p>
            <a:pPr marL="0" indent="0">
              <a:buNone/>
            </a:pPr>
            <a:endParaRPr lang="en-US" dirty="0" smtClean="0"/>
          </a:p>
          <a:p>
            <a:pPr marL="0" indent="0">
              <a:buNone/>
            </a:pPr>
            <a:r>
              <a:rPr lang="en-US" dirty="0" smtClean="0"/>
              <a:t>Permutations 1  (strain effects would be detected here)</a:t>
            </a:r>
          </a:p>
          <a:p>
            <a:r>
              <a:rPr lang="en-US" dirty="0" smtClean="0"/>
              <a:t>No evidence of strain effects.  This means that Despite significant evolution in the </a:t>
            </a:r>
            <a:r>
              <a:rPr lang="en-US" dirty="0" err="1" smtClean="0"/>
              <a:t>gwRR</a:t>
            </a:r>
            <a:r>
              <a:rPr lang="en-US" baseline="0" dirty="0" smtClean="0"/>
              <a:t> in males for there strains, there is not detectable effect on the level of variance</a:t>
            </a:r>
            <a:endParaRPr lang="en-US"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16</a:t>
            </a:fld>
            <a:endParaRPr lang="en-US"/>
          </a:p>
        </p:txBody>
      </p:sp>
    </p:spTree>
    <p:extLst>
      <p:ext uri="{BB962C8B-B14F-4D97-AF65-F5344CB8AC3E}">
        <p14:creationId xmlns:p14="http://schemas.microsoft.com/office/powerpoint/2010/main" val="384131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plot show</a:t>
            </a:r>
            <a:r>
              <a:rPr lang="en-US" baseline="0" dirty="0" smtClean="0"/>
              <a:t>s the strain levels variances by sex.</a:t>
            </a:r>
          </a:p>
          <a:p>
            <a:endParaRPr lang="en-US" baseline="0" dirty="0" smtClean="0"/>
          </a:p>
          <a:p>
            <a:r>
              <a:rPr lang="en-US" baseline="0" dirty="0" smtClean="0"/>
              <a:t>The direction is consistent, female variance is always larger, but the magnitude varies across strains.</a:t>
            </a:r>
          </a:p>
          <a:p>
            <a:endParaRPr lang="en-US" baseline="0" dirty="0" smtClean="0"/>
          </a:p>
          <a:p>
            <a:r>
              <a:rPr lang="en-US" baseline="0" dirty="0" smtClean="0"/>
              <a:t>This plot implies there has been evolution in variation female variation, but the </a:t>
            </a:r>
            <a:r>
              <a:rPr lang="en-US" baseline="0" dirty="0" err="1" smtClean="0"/>
              <a:t>glms</a:t>
            </a:r>
            <a:r>
              <a:rPr lang="en-US" baseline="0" dirty="0" smtClean="0"/>
              <a:t> fail to detect a difference.  (Would be more informative to have the CIs)</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17</a:t>
            </a:fld>
            <a:endParaRPr lang="en-US"/>
          </a:p>
        </p:txBody>
      </p:sp>
    </p:spTree>
    <p:extLst>
      <p:ext uri="{BB962C8B-B14F-4D97-AF65-F5344CB8AC3E}">
        <p14:creationId xmlns:p14="http://schemas.microsoft.com/office/powerpoint/2010/main" val="1505277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Permutations set 2.  </a:t>
            </a:r>
          </a:p>
          <a:p>
            <a:pPr marL="0" indent="0">
              <a:buNone/>
            </a:pPr>
            <a:r>
              <a:rPr lang="en-US" dirty="0" smtClean="0"/>
              <a:t>I</a:t>
            </a:r>
            <a:r>
              <a:rPr lang="en-US" baseline="0" dirty="0" smtClean="0"/>
              <a:t> permuted the effect of sex on variance for each strain individually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Sex effect on variance is conserved.</a:t>
            </a:r>
            <a:r>
              <a:rPr lang="en-US" sz="1200" b="1" baseline="0" dirty="0" smtClean="0"/>
              <a:t> F</a:t>
            </a:r>
            <a:r>
              <a:rPr lang="en-US" sz="1200" b="1" dirty="0" smtClean="0"/>
              <a:t>emale’s have greater between cell variance for CO count compared to males)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18</a:t>
            </a:fld>
            <a:endParaRPr lang="en-US"/>
          </a:p>
        </p:txBody>
      </p:sp>
    </p:spTree>
    <p:extLst>
      <p:ext uri="{BB962C8B-B14F-4D97-AF65-F5344CB8AC3E}">
        <p14:creationId xmlns:p14="http://schemas.microsoft.com/office/powerpoint/2010/main" val="4015430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19</a:t>
            </a:fld>
            <a:endParaRPr lang="en-US"/>
          </a:p>
        </p:txBody>
      </p:sp>
    </p:spTree>
    <p:extLst>
      <p:ext uri="{BB962C8B-B14F-4D97-AF65-F5344CB8AC3E}">
        <p14:creationId xmlns:p14="http://schemas.microsoft.com/office/powerpoint/2010/main" val="101367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Meiotic recombination rate is a fundamental</a:t>
            </a:r>
            <a:r>
              <a:rPr lang="en-US" sz="1200" kern="1200" baseline="0" dirty="0" smtClean="0">
                <a:solidFill>
                  <a:schemeClr val="tx1"/>
                </a:solidFill>
                <a:effectLst/>
                <a:latin typeface="+mn-lt"/>
                <a:ea typeface="+mn-ea"/>
                <a:cs typeface="+mn-cs"/>
              </a:rPr>
              <a:t> genome parameter. </a:t>
            </a:r>
            <a:endParaRPr lang="en-US" sz="1200" kern="1200" dirty="0" smtClean="0">
              <a:solidFill>
                <a:schemeClr val="tx1"/>
              </a:solidFill>
              <a:effectLst/>
              <a:latin typeface="+mn-lt"/>
              <a:ea typeface="+mn-ea"/>
              <a:cs typeface="+mn-cs"/>
            </a:endParaRPr>
          </a:p>
          <a:p>
            <a:pPr marL="228600" indent="-228600">
              <a:buAutoNum type="arabicPeriod"/>
            </a:pPr>
            <a:endParaRPr lang="en-US" sz="120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smtClean="0">
                <a:solidFill>
                  <a:schemeClr val="tx1"/>
                </a:solidFill>
                <a:effectLst/>
                <a:latin typeface="+mn-lt"/>
                <a:ea typeface="+mn-ea"/>
                <a:cs typeface="+mn-cs"/>
              </a:rPr>
              <a:t>Meiotic recombination can affect </a:t>
            </a:r>
            <a:r>
              <a:rPr lang="en-US" sz="1200" b="1" kern="1200" dirty="0" smtClean="0">
                <a:solidFill>
                  <a:schemeClr val="tx1"/>
                </a:solidFill>
                <a:effectLst/>
                <a:latin typeface="+mn-lt"/>
                <a:ea typeface="+mn-ea"/>
                <a:cs typeface="+mn-cs"/>
              </a:rPr>
              <a:t>how a population responds to selection </a:t>
            </a:r>
            <a:r>
              <a:rPr lang="en-US" sz="1200" kern="1200" dirty="0" smtClean="0">
                <a:solidFill>
                  <a:schemeClr val="tx1"/>
                </a:solidFill>
                <a:effectLst/>
                <a:latin typeface="+mn-lt"/>
                <a:ea typeface="+mn-ea"/>
                <a:cs typeface="+mn-cs"/>
              </a:rPr>
              <a:t>and how the patterns of genetic variation are generated.</a:t>
            </a:r>
          </a:p>
          <a:p>
            <a:pPr marL="228600" indent="-228600">
              <a:buAutoNum type="arabicPeriod"/>
            </a:pPr>
            <a:r>
              <a:rPr lang="en-US" sz="1200" kern="1200" dirty="0" smtClean="0">
                <a:solidFill>
                  <a:schemeClr val="tx1"/>
                </a:solidFill>
                <a:effectLst/>
                <a:latin typeface="+mn-lt"/>
                <a:ea typeface="+mn-ea"/>
                <a:cs typeface="+mn-cs"/>
              </a:rPr>
              <a:t>For many species it is a</a:t>
            </a:r>
            <a:r>
              <a:rPr lang="en-US" sz="1200" kern="1200" baseline="0" dirty="0" smtClean="0">
                <a:solidFill>
                  <a:schemeClr val="tx1"/>
                </a:solidFill>
                <a:effectLst/>
                <a:latin typeface="+mn-lt"/>
                <a:ea typeface="+mn-ea"/>
                <a:cs typeface="+mn-cs"/>
              </a:rPr>
              <a:t> critical features</a:t>
            </a:r>
            <a:r>
              <a:rPr lang="en-US" sz="1200" kern="1200" dirty="0" smtClean="0">
                <a:solidFill>
                  <a:schemeClr val="tx1"/>
                </a:solidFill>
                <a:effectLst/>
                <a:latin typeface="+mn-lt"/>
                <a:ea typeface="+mn-ea"/>
                <a:cs typeface="+mn-cs"/>
              </a:rPr>
              <a:t> for fertility. The crossovers generated</a:t>
            </a:r>
            <a:r>
              <a:rPr lang="en-US" sz="1200" kern="1200" baseline="0" dirty="0" smtClean="0">
                <a:solidFill>
                  <a:schemeClr val="tx1"/>
                </a:solidFill>
                <a:effectLst/>
                <a:latin typeface="+mn-lt"/>
                <a:ea typeface="+mn-ea"/>
                <a:cs typeface="+mn-cs"/>
              </a:rPr>
              <a:t> through meiotic recombination are a major factor in ensuring proper chromosome segregation.</a:t>
            </a:r>
            <a:endParaRPr lang="en-US" sz="1200" kern="1200" dirty="0" smtClean="0">
              <a:solidFill>
                <a:schemeClr val="tx1"/>
              </a:solidFill>
              <a:effectLst/>
              <a:latin typeface="+mn-lt"/>
              <a:ea typeface="+mn-ea"/>
              <a:cs typeface="+mn-cs"/>
            </a:endParaRPr>
          </a:p>
          <a:p>
            <a:pPr marL="228600" indent="-228600">
              <a:buAutoNum type="arabicPeriod"/>
            </a:pPr>
            <a:endParaRPr lang="en-US" sz="1200" kern="1200" dirty="0" smtClean="0">
              <a:solidFill>
                <a:schemeClr val="tx1"/>
              </a:solidFill>
              <a:effectLst/>
              <a:latin typeface="+mn-lt"/>
              <a:ea typeface="+mn-ea"/>
              <a:cs typeface="+mn-cs"/>
            </a:endParaRPr>
          </a:p>
          <a:p>
            <a:pPr marL="228600" indent="-228600">
              <a:buAutoNum type="arabicPeriod"/>
            </a:pPr>
            <a:r>
              <a:rPr lang="en-US" sz="1200" kern="1200" dirty="0" smtClean="0">
                <a:solidFill>
                  <a:schemeClr val="tx1"/>
                </a:solidFill>
                <a:effectLst/>
                <a:latin typeface="+mn-lt"/>
                <a:ea typeface="+mn-ea"/>
                <a:cs typeface="+mn-cs"/>
              </a:rPr>
              <a:t>Despite these significant roles</a:t>
            </a:r>
            <a:r>
              <a:rPr lang="en-US" sz="1200" kern="1200" baseline="0" dirty="0" smtClean="0">
                <a:solidFill>
                  <a:schemeClr val="tx1"/>
                </a:solidFill>
                <a:effectLst/>
                <a:latin typeface="+mn-lt"/>
                <a:ea typeface="+mn-ea"/>
                <a:cs typeface="+mn-cs"/>
              </a:rPr>
              <a:t> there is substantial variation within and across species in the average genome wide recombination rate.</a:t>
            </a:r>
          </a:p>
          <a:p>
            <a:pPr marL="228600" indent="-228600">
              <a:buAutoNum type="arabicPeriod"/>
            </a:pPr>
            <a:endParaRPr lang="en-US" sz="1200" kern="1200" baseline="0" dirty="0" smtClean="0">
              <a:solidFill>
                <a:schemeClr val="tx1"/>
              </a:solidFill>
              <a:effectLst/>
              <a:latin typeface="+mn-lt"/>
              <a:ea typeface="+mn-ea"/>
              <a:cs typeface="+mn-cs"/>
            </a:endParaRPr>
          </a:p>
          <a:p>
            <a:pPr marL="228600" indent="-228600">
              <a:buAutoNum type="arabicPeriod"/>
            </a:pPr>
            <a:r>
              <a:rPr lang="en-US" baseline="0" dirty="0" smtClean="0"/>
              <a:t>One of the most consistent ways that genome-wide recombination rate varies is due to sex effects.  Sexual dimorphism in recombination rate is known as heterochiasmy. It is still an open question as to how this pattern of sexual dimorphism evolves.</a:t>
            </a:r>
          </a:p>
        </p:txBody>
      </p:sp>
      <p:sp>
        <p:nvSpPr>
          <p:cNvPr id="4" name="Slide Number Placeholder 3"/>
          <p:cNvSpPr>
            <a:spLocks noGrp="1"/>
          </p:cNvSpPr>
          <p:nvPr>
            <p:ph type="sldNum" sz="quarter" idx="10"/>
          </p:nvPr>
        </p:nvSpPr>
        <p:spPr/>
        <p:txBody>
          <a:bodyPr/>
          <a:lstStyle/>
          <a:p>
            <a:fld id="{E0F943F9-2A85-4A33-978C-0A327A5ECFD7}" type="slidenum">
              <a:rPr lang="en-US" smtClean="0"/>
              <a:t>2</a:t>
            </a:fld>
            <a:endParaRPr lang="en-US"/>
          </a:p>
        </p:txBody>
      </p:sp>
    </p:spTree>
    <p:extLst>
      <p:ext uri="{BB962C8B-B14F-4D97-AF65-F5344CB8AC3E}">
        <p14:creationId xmlns:p14="http://schemas.microsoft.com/office/powerpoint/2010/main" val="570126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variation</a:t>
            </a:r>
            <a:r>
              <a:rPr lang="en-US" sz="1200" b="0" i="0" u="none" strike="noStrike" kern="1200" baseline="0" dirty="0" smtClean="0">
                <a:solidFill>
                  <a:schemeClr val="tx1"/>
                </a:solidFill>
                <a:effectLst/>
                <a:latin typeface="+mn-lt"/>
                <a:ea typeface="+mn-ea"/>
                <a:cs typeface="+mn-cs"/>
              </a:rPr>
              <a:t> of </a:t>
            </a:r>
            <a:r>
              <a:rPr lang="en-US" sz="1200" b="0" i="0" u="none" strike="noStrike" kern="1200" dirty="0" smtClean="0">
                <a:solidFill>
                  <a:schemeClr val="tx1"/>
                </a:solidFill>
                <a:effectLst/>
                <a:latin typeface="+mn-lt"/>
                <a:ea typeface="+mn-ea"/>
                <a:cs typeface="+mn-cs"/>
              </a:rPr>
              <a:t>SC lengths are significant parameter for between cell variation in CO count. </a:t>
            </a:r>
            <a:r>
              <a:rPr lang="en-US" dirty="0" smtClean="0"/>
              <a:t>I would like to incorporate</a:t>
            </a:r>
            <a:r>
              <a:rPr lang="en-US" baseline="0" dirty="0" smtClean="0"/>
              <a:t> data on the SC length into chapter 3.</a:t>
            </a:r>
            <a:endParaRPr lang="en-US" dirty="0" smtClean="0"/>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Wang et al proposes that the total variation / overdispersal of CO counts across cell is driven by the packing ratio of a cell. </a:t>
            </a:r>
            <a:r>
              <a:rPr lang="en-US" sz="1200" b="0" i="0" u="none" strike="noStrike" kern="1200" baseline="0" dirty="0" smtClean="0">
                <a:solidFill>
                  <a:schemeClr val="tx1"/>
                </a:solidFill>
                <a:effectLst/>
                <a:latin typeface="+mn-lt"/>
                <a:ea typeface="+mn-ea"/>
                <a:cs typeface="+mn-cs"/>
              </a:rPr>
              <a:t> </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The</a:t>
            </a:r>
            <a:r>
              <a:rPr lang="en-US" sz="1200" b="0" i="0" u="none" strike="noStrike" kern="1200" baseline="0" dirty="0" smtClean="0">
                <a:solidFill>
                  <a:schemeClr val="tx1"/>
                </a:solidFill>
                <a:effectLst/>
                <a:latin typeface="+mn-lt"/>
                <a:ea typeface="+mn-ea"/>
                <a:cs typeface="+mn-cs"/>
              </a:rPr>
              <a:t> packing ratio refers to </a:t>
            </a:r>
            <a:r>
              <a:rPr lang="en-US" sz="1200" b="0" i="0" u="none" strike="noStrike" kern="1200" dirty="0" smtClean="0">
                <a:solidFill>
                  <a:schemeClr val="tx1"/>
                </a:solidFill>
                <a:effectLst/>
                <a:latin typeface="+mn-lt"/>
                <a:ea typeface="+mn-ea"/>
                <a:cs typeface="+mn-cs"/>
              </a:rPr>
              <a:t>within cell correlation across bivalents of the loop-axis structure or (looping-factor) .  Some cells have more COs because all of their SC are longer together.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 don’t have complete single bivalent data for each cell with complicates calculating within cell correlation</a:t>
            </a:r>
            <a:r>
              <a:rPr lang="en-US" sz="1200" b="0" i="0" u="none" strike="noStrike" kern="1200" baseline="0" dirty="0" smtClean="0">
                <a:solidFill>
                  <a:schemeClr val="tx1"/>
                </a:solidFill>
                <a:effectLst/>
                <a:latin typeface="+mn-lt"/>
                <a:ea typeface="+mn-ea"/>
                <a:cs typeface="+mn-cs"/>
              </a:rPr>
              <a:t> because I </a:t>
            </a:r>
            <a:r>
              <a:rPr lang="en-US" sz="1200" b="0" i="0" u="none" strike="noStrike" kern="1200" dirty="0" smtClean="0">
                <a:solidFill>
                  <a:schemeClr val="tx1"/>
                </a:solidFill>
                <a:effectLst/>
                <a:latin typeface="+mn-lt"/>
                <a:ea typeface="+mn-ea"/>
                <a:cs typeface="+mn-cs"/>
              </a:rPr>
              <a:t>cant exclude chromosome effects. </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Meaning t</a:t>
            </a:r>
            <a:r>
              <a:rPr lang="en-US" sz="1200" b="1" i="0" u="none" strike="noStrike" kern="1200" dirty="0" smtClean="0">
                <a:solidFill>
                  <a:schemeClr val="tx1"/>
                </a:solidFill>
                <a:effectLst/>
                <a:latin typeface="+mn-lt"/>
                <a:ea typeface="+mn-ea"/>
                <a:cs typeface="+mn-cs"/>
              </a:rPr>
              <a:t>otal SC is best metric</a:t>
            </a:r>
            <a:r>
              <a:rPr lang="en-US" sz="1200" b="1"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However there are complications I still need to workout:</a:t>
            </a:r>
            <a:r>
              <a:rPr lang="en-US" sz="1200" b="0" i="0" u="none" strike="noStrike"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different error structure for the data, algorithm performance,</a:t>
            </a:r>
            <a:r>
              <a:rPr lang="en-US" sz="1200" b="0" i="0" u="none" strike="noStrike" kern="1200" baseline="0" dirty="0" smtClean="0">
                <a:solidFill>
                  <a:schemeClr val="tx1"/>
                </a:solidFill>
                <a:effectLst/>
                <a:latin typeface="+mn-lt"/>
                <a:ea typeface="+mn-ea"/>
                <a:cs typeface="+mn-cs"/>
              </a:rPr>
              <a:t> XY effect.</a:t>
            </a:r>
          </a:p>
        </p:txBody>
      </p:sp>
      <p:sp>
        <p:nvSpPr>
          <p:cNvPr id="4" name="Slide Number Placeholder 3"/>
          <p:cNvSpPr>
            <a:spLocks noGrp="1"/>
          </p:cNvSpPr>
          <p:nvPr>
            <p:ph type="sldNum" sz="quarter" idx="10"/>
          </p:nvPr>
        </p:nvSpPr>
        <p:spPr/>
        <p:txBody>
          <a:bodyPr/>
          <a:lstStyle/>
          <a:p>
            <a:fld id="{D3148D1B-1955-4367-A5C1-F361A38566B9}" type="slidenum">
              <a:rPr lang="en-US" smtClean="0"/>
              <a:t>20</a:t>
            </a:fld>
            <a:endParaRPr lang="en-US"/>
          </a:p>
        </p:txBody>
      </p:sp>
    </p:spTree>
    <p:extLst>
      <p:ext uri="{BB962C8B-B14F-4D97-AF65-F5344CB8AC3E}">
        <p14:creationId xmlns:p14="http://schemas.microsoft.com/office/powerpoint/2010/main" val="114422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interpretation for these SC variance are that there's weak evidence of sex effect and no evidence of direct connection to MLH1 variance.  </a:t>
            </a:r>
            <a:r>
              <a:rPr lang="en-US" dirty="0" err="1" smtClean="0"/>
              <a:t>Glm</a:t>
            </a:r>
            <a:r>
              <a:rPr lang="en-US" dirty="0" smtClean="0"/>
              <a:t> models indicate that </a:t>
            </a:r>
            <a:r>
              <a:rPr lang="en-US" dirty="0" err="1" smtClean="0"/>
              <a:t>SC.var</a:t>
            </a:r>
            <a:r>
              <a:rPr lang="en-US" dirty="0" smtClean="0"/>
              <a:t> and MLH1.var both have a conserved sex effect. From the direct tests section, there's no evidence of causation,  </a:t>
            </a:r>
            <a:r>
              <a:rPr lang="en-US" dirty="0" err="1" smtClean="0"/>
              <a:t>SC.var</a:t>
            </a:r>
            <a:r>
              <a:rPr lang="en-US" dirty="0" smtClean="0"/>
              <a:t> -&gt; MLH1.var, </a:t>
            </a:r>
          </a:p>
          <a:p>
            <a:endParaRPr lang="en-US" dirty="0" smtClean="0"/>
          </a:p>
          <a:p>
            <a:r>
              <a:rPr lang="en-US" b="1" dirty="0" smtClean="0"/>
              <a:t>I plan to</a:t>
            </a:r>
            <a:r>
              <a:rPr lang="en-US" b="1" baseline="0" dirty="0" smtClean="0"/>
              <a:t> investigate this metric closer to see if it would be worth including in the manuscript.</a:t>
            </a:r>
            <a:endParaRPr lang="en-US" b="1" dirty="0" smtClean="0"/>
          </a:p>
          <a:p>
            <a:endParaRPr lang="en-US" dirty="0" smtClean="0"/>
          </a:p>
          <a:p>
            <a:r>
              <a:rPr lang="en-US" dirty="0" smtClean="0"/>
              <a:t>My interpretation for the weak association between MLH1 mean and variance indicates that the meiotic 'regulation' for COs per cell is conserved across strains and inherently different between sexes. </a:t>
            </a:r>
          </a:p>
        </p:txBody>
      </p:sp>
      <p:sp>
        <p:nvSpPr>
          <p:cNvPr id="4" name="Slide Number Placeholder 3"/>
          <p:cNvSpPr>
            <a:spLocks noGrp="1"/>
          </p:cNvSpPr>
          <p:nvPr>
            <p:ph type="sldNum" sz="quarter" idx="10"/>
          </p:nvPr>
        </p:nvSpPr>
        <p:spPr/>
        <p:txBody>
          <a:bodyPr/>
          <a:lstStyle/>
          <a:p>
            <a:fld id="{D3148D1B-1955-4367-A5C1-F361A38566B9}" type="slidenum">
              <a:rPr lang="en-US" smtClean="0"/>
              <a:t>21</a:t>
            </a:fld>
            <a:endParaRPr lang="en-US"/>
          </a:p>
        </p:txBody>
      </p:sp>
    </p:spTree>
    <p:extLst>
      <p:ext uri="{BB962C8B-B14F-4D97-AF65-F5344CB8AC3E}">
        <p14:creationId xmlns:p14="http://schemas.microsoft.com/office/powerpoint/2010/main" val="424908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Goal: short paper which examines sexual</a:t>
            </a:r>
            <a:r>
              <a:rPr lang="en-US" baseline="0" dirty="0" smtClean="0"/>
              <a:t> dimorphism in </a:t>
            </a:r>
            <a:r>
              <a:rPr lang="en-US" dirty="0" smtClean="0"/>
              <a:t>recombination rate variation from with an evolutionary perspective.   </a:t>
            </a:r>
            <a:endParaRPr lang="en-US" dirty="0" smtClean="0"/>
          </a:p>
          <a:p>
            <a:r>
              <a:rPr lang="en-US" dirty="0" smtClean="0"/>
              <a:t>Most papers</a:t>
            </a:r>
            <a:r>
              <a:rPr lang="en-US" baseline="0" dirty="0" smtClean="0"/>
              <a:t> with single cell measures from both sexes examine the molecular and genetic pathway.  </a:t>
            </a:r>
            <a:r>
              <a:rPr lang="en-US" dirty="0" smtClean="0"/>
              <a:t>Previous papers examine recombination rate variation within an evolutionary</a:t>
            </a:r>
            <a:r>
              <a:rPr lang="en-US" baseline="0" dirty="0" smtClean="0"/>
              <a:t> context, but without examining sex differences.  </a:t>
            </a:r>
            <a:r>
              <a:rPr lang="en-US" dirty="0" smtClean="0"/>
              <a:t>Few</a:t>
            </a:r>
            <a:r>
              <a:rPr lang="en-US" baseline="0" dirty="0" smtClean="0"/>
              <a:t> papers </a:t>
            </a:r>
            <a:r>
              <a:rPr lang="en-US" dirty="0" smtClean="0"/>
              <a:t>look</a:t>
            </a:r>
            <a:r>
              <a:rPr lang="en-US" baseline="0" dirty="0" smtClean="0"/>
              <a:t> at short evolutionary scales.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interpretation for the weak association between MLH1 mean and variance indicates that the meiotic 'regulation' for COs per cell is conserved across strains and inherently different between sexes. </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22</a:t>
            </a:fld>
            <a:endParaRPr lang="en-US"/>
          </a:p>
        </p:txBody>
      </p:sp>
    </p:spTree>
    <p:extLst>
      <p:ext uri="{BB962C8B-B14F-4D97-AF65-F5344CB8AC3E}">
        <p14:creationId xmlns:p14="http://schemas.microsoft.com/office/powerpoint/2010/main" val="2058945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a:t>
            </a:r>
            <a:r>
              <a:rPr lang="en-US" baseline="0" dirty="0" smtClean="0"/>
              <a:t> set an aggressive timeline for defending by the end of summer term. I recognize now that might not be </a:t>
            </a:r>
            <a:r>
              <a:rPr lang="en-US" baseline="0" dirty="0" smtClean="0"/>
              <a:t>achievable. </a:t>
            </a:r>
            <a:r>
              <a:rPr lang="en-US" baseline="0" dirty="0" smtClean="0"/>
              <a:t>I’ve </a:t>
            </a:r>
            <a:r>
              <a:rPr lang="en-US" baseline="0" dirty="0" smtClean="0"/>
              <a:t>updated </a:t>
            </a:r>
            <a:r>
              <a:rPr lang="en-US" baseline="0" dirty="0" smtClean="0"/>
              <a:t>to a defense date that might be more reasonable</a:t>
            </a:r>
            <a:r>
              <a:rPr lang="en-US" baseline="0" dirty="0" smtClean="0"/>
              <a:t>.   </a:t>
            </a:r>
          </a:p>
          <a:p>
            <a:endParaRPr lang="en-US" baseline="0" dirty="0" smtClean="0"/>
          </a:p>
          <a:p>
            <a:r>
              <a:rPr lang="en-US" baseline="0" dirty="0" smtClean="0"/>
              <a:t>Chapter 2 is at strong position. </a:t>
            </a:r>
            <a:r>
              <a:rPr lang="en-US" baseline="0" smtClean="0"/>
              <a:t>I just </a:t>
            </a:r>
            <a:r>
              <a:rPr lang="en-US" baseline="0" dirty="0" smtClean="0"/>
              <a:t>need to write intro </a:t>
            </a:r>
            <a:r>
              <a:rPr lang="en-US" baseline="0" smtClean="0"/>
              <a:t>and abstract.</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23</a:t>
            </a:fld>
            <a:endParaRPr lang="en-US"/>
          </a:p>
        </p:txBody>
      </p:sp>
    </p:spTree>
    <p:extLst>
      <p:ext uri="{BB962C8B-B14F-4D97-AF65-F5344CB8AC3E}">
        <p14:creationId xmlns:p14="http://schemas.microsoft.com/office/powerpoint/2010/main" val="1381631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 formula for chapters 2 and 3</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25</a:t>
            </a:fld>
            <a:endParaRPr lang="en-US"/>
          </a:p>
        </p:txBody>
      </p:sp>
    </p:spTree>
    <p:extLst>
      <p:ext uri="{BB962C8B-B14F-4D97-AF65-F5344CB8AC3E}">
        <p14:creationId xmlns:p14="http://schemas.microsoft.com/office/powerpoint/2010/main" val="2859126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chapter was published last year</a:t>
            </a:r>
          </a:p>
          <a:p>
            <a:r>
              <a:rPr lang="en-US" dirty="0" smtClean="0"/>
              <a:t>I’ll</a:t>
            </a:r>
            <a:r>
              <a:rPr lang="en-US" baseline="0" dirty="0" smtClean="0"/>
              <a:t> just give the brief highlights</a:t>
            </a:r>
          </a:p>
          <a:p>
            <a:endParaRPr lang="en-US" baseline="0" dirty="0" smtClean="0"/>
          </a:p>
          <a:p>
            <a:r>
              <a:rPr lang="en-US" baseline="0" dirty="0" smtClean="0"/>
              <a:t>-I quantified the genome wide recombination rates of wild caught and lab raise </a:t>
            </a:r>
            <a:r>
              <a:rPr lang="en-US" baseline="0" dirty="0" err="1" smtClean="0"/>
              <a:t>Peromycus</a:t>
            </a:r>
            <a:r>
              <a:rPr lang="en-US" baseline="0" dirty="0" smtClean="0"/>
              <a:t> leucopus and lab raised </a:t>
            </a:r>
            <a:r>
              <a:rPr lang="en-US" baseline="0" dirty="0" err="1" smtClean="0"/>
              <a:t>Peromyscus</a:t>
            </a:r>
            <a:r>
              <a:rPr lang="en-US" baseline="0" dirty="0" smtClean="0"/>
              <a:t> </a:t>
            </a:r>
            <a:r>
              <a:rPr lang="en-US" baseline="0" dirty="0" err="1" smtClean="0"/>
              <a:t>maniculatus</a:t>
            </a:r>
            <a:r>
              <a:rPr lang="en-US" baseline="0" dirty="0" smtClean="0"/>
              <a:t> </a:t>
            </a:r>
            <a:r>
              <a:rPr lang="en-US" baseline="0" dirty="0" err="1" smtClean="0"/>
              <a:t>baridii</a:t>
            </a:r>
            <a:endParaRPr lang="en-US" baseline="0" dirty="0" smtClean="0"/>
          </a:p>
          <a:p>
            <a:endParaRPr lang="en-US" dirty="0" smtClean="0"/>
          </a:p>
          <a:p>
            <a:r>
              <a:rPr lang="en-US" baseline="0" dirty="0" smtClean="0"/>
              <a:t>-all mouse </a:t>
            </a:r>
            <a:r>
              <a:rPr lang="en-US" baseline="0" dirty="0" err="1" smtClean="0"/>
              <a:t>gwRR</a:t>
            </a:r>
            <a:r>
              <a:rPr lang="en-US" baseline="0" dirty="0" smtClean="0"/>
              <a:t> were all very close to the expected minimum of 1 CO per </a:t>
            </a:r>
            <a:r>
              <a:rPr lang="en-US" baseline="0" dirty="0" err="1" smtClean="0"/>
              <a:t>chrm</a:t>
            </a:r>
            <a:endParaRPr lang="en-US" baseline="0" dirty="0" smtClean="0"/>
          </a:p>
          <a:p>
            <a:endParaRPr lang="en-US" baseline="0" dirty="0" smtClean="0"/>
          </a:p>
          <a:p>
            <a:r>
              <a:rPr lang="en-US" baseline="0" dirty="0" smtClean="0"/>
              <a:t>-While some mice varied significantly from each other, the groups of wild and lab raised mice did not show a significant difference in </a:t>
            </a:r>
            <a:r>
              <a:rPr lang="en-US" baseline="0" dirty="0" err="1" smtClean="0"/>
              <a:t>gwRRs</a:t>
            </a:r>
            <a:r>
              <a:rPr lang="en-US" baseline="0" dirty="0" smtClean="0"/>
              <a:t>.</a:t>
            </a:r>
          </a:p>
          <a:p>
            <a:endParaRPr lang="en-US" baseline="0" dirty="0" smtClean="0"/>
          </a:p>
          <a:p>
            <a:r>
              <a:rPr lang="en-US" baseline="0" dirty="0" smtClean="0"/>
              <a:t>We interpreted these results as support for stabilizing selection acting on the male </a:t>
            </a:r>
            <a:r>
              <a:rPr lang="en-US" baseline="0" dirty="0" err="1" smtClean="0"/>
              <a:t>gwRR</a:t>
            </a:r>
            <a:r>
              <a:rPr lang="en-US" baseline="0" dirty="0" smtClean="0"/>
              <a:t> in this natural population.</a:t>
            </a:r>
          </a:p>
          <a:p>
            <a:endParaRPr lang="en-US" baseline="0" dirty="0" smtClean="0"/>
          </a:p>
          <a:p>
            <a:r>
              <a:rPr lang="en-US" baseline="0" dirty="0" smtClean="0"/>
              <a:t>-joins other estimates </a:t>
            </a:r>
            <a:r>
              <a:rPr lang="en-US" baseline="0" dirty="0" err="1" smtClean="0"/>
              <a:t>gwRR</a:t>
            </a:r>
            <a:r>
              <a:rPr lang="en-US" baseline="0" dirty="0" smtClean="0"/>
              <a:t> for natural populations</a:t>
            </a:r>
          </a:p>
          <a:p>
            <a:endParaRPr lang="en-US" baseline="0" dirty="0" smtClean="0"/>
          </a:p>
          <a:p>
            <a:r>
              <a:rPr lang="en-US" baseline="0" dirty="0" err="1" smtClean="0"/>
              <a:t>Samuk</a:t>
            </a:r>
            <a:r>
              <a:rPr lang="en-US" baseline="0" dirty="0" smtClean="0"/>
              <a:t> – </a:t>
            </a:r>
            <a:r>
              <a:rPr lang="en-US" baseline="0" dirty="0" err="1" smtClean="0"/>
              <a:t>Dspudo</a:t>
            </a:r>
            <a:r>
              <a:rPr lang="en-US" baseline="0" dirty="0" smtClean="0"/>
              <a:t>,  </a:t>
            </a:r>
            <a:r>
              <a:rPr lang="en-US" baseline="0" dirty="0" err="1" smtClean="0"/>
              <a:t>Jonston</a:t>
            </a:r>
            <a:r>
              <a:rPr lang="en-US" baseline="0" dirty="0" smtClean="0"/>
              <a:t> </a:t>
            </a:r>
            <a:r>
              <a:rPr lang="en-US" baseline="0" dirty="0" err="1" smtClean="0"/>
              <a:t>Soay</a:t>
            </a:r>
            <a:r>
              <a:rPr lang="en-US" baseline="0" dirty="0" smtClean="0"/>
              <a:t> sheep</a:t>
            </a:r>
          </a:p>
          <a:p>
            <a:endParaRPr lang="en-US" baseline="0" dirty="0" smtClean="0"/>
          </a:p>
          <a:p>
            <a:r>
              <a:rPr lang="en-US" baseline="0" dirty="0" smtClean="0"/>
              <a:t>-- lays the base for understanding the evolution of this important trait in nature.</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26</a:t>
            </a:fld>
            <a:endParaRPr lang="en-US"/>
          </a:p>
        </p:txBody>
      </p:sp>
    </p:spTree>
    <p:extLst>
      <p:ext uri="{BB962C8B-B14F-4D97-AF65-F5344CB8AC3E}">
        <p14:creationId xmlns:p14="http://schemas.microsoft.com/office/powerpoint/2010/main" val="14573277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Sex is crucial factor when considering variation in recombination</a:t>
            </a:r>
            <a:r>
              <a:rPr lang="en-US" baseline="0" dirty="0" smtClean="0"/>
              <a:t> rates. My results emphasize that the genome wide recombination rates experience distinct evolutionary trajectories.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&lt;explain</a:t>
            </a:r>
            <a:r>
              <a:rPr lang="en-US" sz="1200" b="0" i="0" kern="1200" baseline="0" dirty="0" smtClean="0">
                <a:solidFill>
                  <a:schemeClr val="tx1"/>
                </a:solidFill>
                <a:effectLst/>
                <a:latin typeface="+mn-lt"/>
                <a:ea typeface="+mn-ea"/>
                <a:cs typeface="+mn-cs"/>
              </a:rPr>
              <a:t> plot&gt;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67D2A0-B395-45E6-8BD6-2C2D0890A47D}" type="slidenum">
              <a:rPr lang="en-US" smtClean="0"/>
              <a:t>27</a:t>
            </a:fld>
            <a:endParaRPr lang="en-US"/>
          </a:p>
        </p:txBody>
      </p:sp>
    </p:spTree>
    <p:extLst>
      <p:ext uri="{BB962C8B-B14F-4D97-AF65-F5344CB8AC3E}">
        <p14:creationId xmlns:p14="http://schemas.microsoft.com/office/powerpoint/2010/main" val="1315706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the approach I use, single cell cytological marker of COs, for my thesis.</a:t>
            </a:r>
          </a:p>
          <a:p>
            <a:endParaRPr lang="en-US" baseline="0" dirty="0" smtClean="0"/>
          </a:p>
          <a:p>
            <a:r>
              <a:rPr lang="en-US" baseline="0" dirty="0" smtClean="0"/>
              <a:t>Main plus is that it allows – easy estimation of genome wide recombination rate for individuals.</a:t>
            </a:r>
          </a:p>
          <a:p>
            <a:r>
              <a:rPr lang="en-US" baseline="0" dirty="0" smtClean="0"/>
              <a:t>Also, in addition to CO counts / rates, provides information for the molecular pathway.</a:t>
            </a:r>
          </a:p>
          <a:p>
            <a:r>
              <a:rPr lang="en-US" baseline="0" dirty="0" smtClean="0"/>
              <a:t>(genome wide recombination rate – is made up of individual chromosomes – so visualizing all chromosomes of the genome – </a:t>
            </a:r>
          </a:p>
          <a:p>
            <a:r>
              <a:rPr lang="en-US" baseline="0" dirty="0" smtClean="0"/>
              <a:t>(single bivalent observations are (( let you track patterns which might shed insight on how the genome wide RR proceeds.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use 2 metric for characterizing recombination rates in single cells.</a:t>
            </a:r>
            <a:r>
              <a:rPr lang="en-US" baseline="0" dirty="0" smtClean="0"/>
              <a:t>  </a:t>
            </a:r>
            <a:r>
              <a:rPr lang="en-US" dirty="0" smtClean="0"/>
              <a:t>The first is</a:t>
            </a:r>
            <a:r>
              <a:rPr lang="en-US" baseline="0" dirty="0" smtClean="0"/>
              <a:t> counting CO markers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second</a:t>
            </a:r>
            <a:r>
              <a:rPr lang="en-US" baseline="0" dirty="0" smtClean="0"/>
              <a:t> is looking at the recombination patterns of single </a:t>
            </a:r>
            <a:r>
              <a:rPr lang="en-US" baseline="0" dirty="0" err="1" smtClean="0"/>
              <a:t>chromsomes</a:t>
            </a:r>
            <a:r>
              <a:rPr lang="en-US" baseline="0" dirty="0" smtClean="0"/>
              <a:t>; specifically the length of the SC and position of </a:t>
            </a:r>
            <a:r>
              <a:rPr lang="en-US" baseline="0" dirty="0" err="1" smtClean="0"/>
              <a:t>COs.</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2.  (I’ll explain a bit more of the structure that is being visualized;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(main feature</a:t>
            </a:r>
            <a:r>
              <a:rPr lang="en-US" baseline="0" dirty="0" smtClean="0"/>
              <a:t> is a </a:t>
            </a:r>
            <a:r>
              <a:rPr lang="en-US" baseline="0" dirty="0" err="1" smtClean="0"/>
              <a:t>str</a:t>
            </a:r>
            <a:r>
              <a:rPr lang="en-US" baseline="0" dirty="0" smtClean="0"/>
              <a:t> called the Synaptonemal Complex. This cartoon in the corner illustrate a few of the components that make up the SC. The actual DNA of the chromosomes is not visualized in my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because of the (organization) – the SC serves as a proxy--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chromosomes is arranged into chromatin loops </a:t>
            </a:r>
            <a:r>
              <a:rPr lang="en-US" baseline="0" dirty="0" err="1" smtClean="0"/>
              <a:t>enemanating</a:t>
            </a:r>
            <a:r>
              <a:rPr lang="en-US" baseline="0" dirty="0" smtClean="0"/>
              <a:t> from the SC / chromosome axis.  (So the actual DNA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use the staining methods to visualize Crossovers, the centromeres, and This (other diagram shows part of the finer structure of the SC.  It marks the boundary between the homologous chromosomes where – keeps them aligned. And this area is where DSBs are repaired (into COs or NCOs)</a:t>
            </a:r>
            <a:endParaRPr lang="en-US" dirty="0" smtClean="0"/>
          </a:p>
          <a:p>
            <a:endParaRPr lang="en-US" dirty="0" smtClean="0"/>
          </a:p>
          <a:p>
            <a:r>
              <a:rPr lang="en-US" baseline="0" dirty="0" smtClean="0"/>
              <a:t>)</a:t>
            </a:r>
          </a:p>
          <a:p>
            <a:r>
              <a:rPr lang="en-US" baseline="0" dirty="0" smtClean="0"/>
              <a:t>2 patterns on single bivalents. Since the </a:t>
            </a:r>
            <a:r>
              <a:rPr lang="en-US" baseline="0" dirty="0" err="1" smtClean="0"/>
              <a:t>gw</a:t>
            </a:r>
            <a:r>
              <a:rPr lang="en-US" baseline="0" dirty="0" smtClean="0"/>
              <a:t> –rate is a composite of single chromosomes we wanted to examine the patterns of single bivalents.</a:t>
            </a:r>
          </a:p>
          <a:p>
            <a:endParaRPr lang="en-US" dirty="0" smtClean="0"/>
          </a:p>
          <a:p>
            <a:pPr marL="171450" indent="-171450">
              <a:buFontTx/>
              <a:buChar char="-"/>
            </a:pPr>
            <a:endParaRPr lang="en-US" dirty="0" smtClean="0"/>
          </a:p>
          <a:p>
            <a:pPr marL="0" indent="0">
              <a:buFontTx/>
              <a:buNone/>
            </a:pPr>
            <a:r>
              <a:rPr lang="en-US" dirty="0" smtClean="0"/>
              <a:t>3. These</a:t>
            </a:r>
            <a:r>
              <a:rPr lang="en-US" baseline="0" dirty="0" smtClean="0"/>
              <a:t> are the elements we stain for in the cells; MLH1, SC centromere</a:t>
            </a:r>
            <a:endParaRPr lang="en-US" dirty="0" smtClean="0"/>
          </a:p>
          <a:p>
            <a:pPr marL="0" indent="0">
              <a:buFontTx/>
              <a:buNone/>
            </a:pPr>
            <a:r>
              <a:rPr lang="en-US" dirty="0" smtClean="0"/>
              <a:t>(this SC cartoon illustrate</a:t>
            </a:r>
            <a:r>
              <a:rPr lang="en-US" baseline="0" dirty="0" smtClean="0"/>
              <a:t>s the </a:t>
            </a:r>
            <a:r>
              <a:rPr lang="en-US" baseline="0" dirty="0" err="1" smtClean="0"/>
              <a:t>str</a:t>
            </a:r>
            <a:r>
              <a:rPr lang="en-US" baseline="0" dirty="0" smtClean="0"/>
              <a:t> (can’t see the DNA loops in these cell spreads – just see parts of the SC – axis)</a:t>
            </a:r>
            <a:endParaRPr lang="en-US" dirty="0" smtClean="0"/>
          </a:p>
          <a:p>
            <a:pPr marL="0" indent="0">
              <a:buFontTx/>
              <a:buNone/>
            </a:pPr>
            <a:endParaRPr lang="en-US" dirty="0" smtClean="0"/>
          </a:p>
          <a:p>
            <a:pPr marL="0" indent="0">
              <a:buFontTx/>
              <a:buNone/>
            </a:pPr>
            <a:r>
              <a:rPr lang="en-US" dirty="0" smtClean="0"/>
              <a:t>Some Caveats come</a:t>
            </a:r>
            <a:r>
              <a:rPr lang="en-US" baseline="0" dirty="0" smtClean="0"/>
              <a:t> with this method</a:t>
            </a:r>
            <a:endParaRPr lang="en-US" dirty="0" smtClean="0"/>
          </a:p>
          <a:p>
            <a:pPr marL="171450" indent="-171450">
              <a:buFontTx/>
              <a:buChar char="-"/>
            </a:pPr>
            <a:r>
              <a:rPr lang="en-US" dirty="0" smtClean="0"/>
              <a:t>Only</a:t>
            </a:r>
            <a:r>
              <a:rPr lang="en-US" baseline="0" dirty="0" smtClean="0"/>
              <a:t> // focus on male tissue </a:t>
            </a:r>
            <a:endParaRPr lang="en-US" dirty="0" smtClean="0"/>
          </a:p>
          <a:p>
            <a:pPr marL="171450" indent="-171450">
              <a:buFontTx/>
              <a:buChar char="-"/>
            </a:pPr>
            <a:r>
              <a:rPr lang="en-US" dirty="0" smtClean="0"/>
              <a:t>We stain for just Type I COs, Missing Type II COs (~10% in most mammals)</a:t>
            </a:r>
          </a:p>
          <a:p>
            <a:pPr marL="171450" indent="-171450">
              <a:buFontTx/>
              <a:buChar char="-"/>
            </a:pPr>
            <a:r>
              <a:rPr lang="en-US" dirty="0" smtClean="0"/>
              <a:t>Technical noise (quality</a:t>
            </a:r>
            <a:r>
              <a:rPr lang="en-US" baseline="0" dirty="0" smtClean="0"/>
              <a:t> of the cell spreads)</a:t>
            </a:r>
            <a:endParaRPr lang="en-US" dirty="0" smtClean="0"/>
          </a:p>
          <a:p>
            <a:endParaRPr lang="en-US" dirty="0"/>
          </a:p>
        </p:txBody>
      </p:sp>
      <p:sp>
        <p:nvSpPr>
          <p:cNvPr id="4" name="Slide Number Placeholder 3"/>
          <p:cNvSpPr>
            <a:spLocks noGrp="1"/>
          </p:cNvSpPr>
          <p:nvPr>
            <p:ph type="sldNum" sz="quarter" idx="10"/>
          </p:nvPr>
        </p:nvSpPr>
        <p:spPr/>
        <p:txBody>
          <a:bodyPr/>
          <a:lstStyle/>
          <a:p>
            <a:fld id="{E0F943F9-2A85-4A33-978C-0A327A5ECFD7}" type="slidenum">
              <a:rPr lang="en-US" smtClean="0"/>
              <a:t>28</a:t>
            </a:fld>
            <a:endParaRPr lang="en-US"/>
          </a:p>
        </p:txBody>
      </p:sp>
    </p:spTree>
    <p:extLst>
      <p:ext uri="{BB962C8B-B14F-4D97-AF65-F5344CB8AC3E}">
        <p14:creationId xmlns:p14="http://schemas.microsoft.com/office/powerpoint/2010/main" val="146387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Main </a:t>
            </a:r>
            <a:r>
              <a:rPr lang="en-US" dirty="0" smtClean="0"/>
              <a:t>questions for my thesis research</a:t>
            </a:r>
          </a:p>
          <a:p>
            <a:pPr marL="0" indent="0">
              <a:buNone/>
            </a:pPr>
            <a:endParaRPr lang="en-US" dirty="0" smtClean="0"/>
          </a:p>
          <a:p>
            <a:pPr marL="228600" indent="-228600">
              <a:buAutoNum type="arabicParenR"/>
            </a:pPr>
            <a:r>
              <a:rPr lang="en-US" dirty="0" smtClean="0"/>
              <a:t>The major</a:t>
            </a:r>
            <a:r>
              <a:rPr lang="en-US" baseline="0" dirty="0" smtClean="0"/>
              <a:t> questions of my research are how recombination rates evolve and how factors of gametogenesis might be shaping the evolution of recombination rates in each sex. These are large complicated questions which needs to be broken down into smaller questions.</a:t>
            </a:r>
            <a:endParaRPr lang="en-US" dirty="0" smtClean="0"/>
          </a:p>
          <a:p>
            <a:pPr marL="228600" indent="-228600">
              <a:buAutoNum type="arabicParenR" startAt="2"/>
            </a:pPr>
            <a:endParaRPr lang="en-US" baseline="0" dirty="0" smtClean="0"/>
          </a:p>
        </p:txBody>
      </p:sp>
    </p:spTree>
    <p:extLst>
      <p:ext uri="{BB962C8B-B14F-4D97-AF65-F5344CB8AC3E}">
        <p14:creationId xmlns:p14="http://schemas.microsoft.com/office/powerpoint/2010/main" val="103782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1. house mouse is a great evolutionary model for looking at patterns which take place at a short evolutionary scale. the species complex formed about half a million years and being </a:t>
            </a:r>
            <a:r>
              <a:rPr lang="en-US" sz="1200" b="0" i="0" u="none" strike="noStrike" kern="1200" dirty="0" err="1" smtClean="0">
                <a:solidFill>
                  <a:schemeClr val="tx1"/>
                </a:solidFill>
                <a:effectLst/>
                <a:latin typeface="+mn-lt"/>
                <a:ea typeface="+mn-ea"/>
                <a:cs typeface="+mn-cs"/>
              </a:rPr>
              <a:t>comensal</a:t>
            </a:r>
            <a:r>
              <a:rPr lang="en-US" sz="1200" b="0" i="0" u="none" strike="noStrike" kern="1200" dirty="0" smtClean="0">
                <a:solidFill>
                  <a:schemeClr val="tx1"/>
                </a:solidFill>
                <a:effectLst/>
                <a:latin typeface="+mn-lt"/>
                <a:ea typeface="+mn-ea"/>
                <a:cs typeface="+mn-cs"/>
              </a:rPr>
              <a:t> with humans, natural populations have been established globally.</a:t>
            </a:r>
            <a:endParaRPr lang="en-US" b="0" dirty="0" smtClean="0">
              <a:effectLst/>
            </a:endParaRPr>
          </a:p>
          <a:p>
            <a:pPr rtl="0"/>
            <a:r>
              <a:rPr lang="en-US" sz="1200" b="0" i="0" u="none" strike="noStrike" kern="1200" dirty="0" smtClean="0">
                <a:solidFill>
                  <a:schemeClr val="tx1"/>
                </a:solidFill>
                <a:effectLst/>
                <a:latin typeface="+mn-lt"/>
                <a:ea typeface="+mn-ea"/>
                <a:cs typeface="+mn-cs"/>
              </a:rPr>
              <a:t>Using wild-derived strains sampled from natural populations raised in lab environment lets us quantify the genetic variation for recombination rate.  This map shows the geographic origins of inbred mouse strains, most have not had not been quantified for recombination rate in both sexes.  These strains also extend the geographic range from which previous recombination rate measures have come from. This panel of mice enables us to access a more complete picture of recombination rate variation for the species as a whole.  Also I utilize measures from 3 outgroups.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2.  I quantify recombination rates uses single cell antibody staining. This gives us an estimate of the genome wide recombination rate from a of cells. And also lets use look across meiosis </a:t>
            </a:r>
            <a:r>
              <a:rPr lang="en-US" sz="1200" b="0" i="0" u="none" strike="noStrike" kern="1200" dirty="0" err="1" smtClean="0">
                <a:solidFill>
                  <a:schemeClr val="tx1"/>
                </a:solidFill>
                <a:effectLst/>
                <a:latin typeface="+mn-lt"/>
                <a:ea typeface="+mn-ea"/>
                <a:cs typeface="+mn-cs"/>
              </a:rPr>
              <a:t>timepoints</a:t>
            </a:r>
            <a:r>
              <a:rPr lang="en-US" sz="1200" b="0" i="0" u="none" strike="noStrike" kern="1200" dirty="0" smtClean="0">
                <a:solidFill>
                  <a:schemeClr val="tx1"/>
                </a:solidFill>
                <a:effectLst/>
                <a:latin typeface="+mn-lt"/>
                <a:ea typeface="+mn-ea"/>
                <a:cs typeface="+mn-cs"/>
              </a:rPr>
              <a:t> and quantify single meiotic chromosome </a:t>
            </a:r>
            <a:r>
              <a:rPr lang="en-US" sz="1200" b="0" i="0" u="none" strike="noStrike" kern="1200" dirty="0" err="1" smtClean="0">
                <a:solidFill>
                  <a:schemeClr val="tx1"/>
                </a:solidFill>
                <a:effectLst/>
                <a:latin typeface="+mn-lt"/>
                <a:ea typeface="+mn-ea"/>
                <a:cs typeface="+mn-cs"/>
              </a:rPr>
              <a:t>morphophy</a:t>
            </a:r>
            <a:r>
              <a:rPr lang="en-US" sz="1200" b="0" i="0" u="none" strike="noStrike" kern="1200" dirty="0" smtClean="0">
                <a:solidFill>
                  <a:schemeClr val="tx1"/>
                </a:solidFill>
                <a:effectLst/>
                <a:latin typeface="+mn-lt"/>
                <a:ea typeface="+mn-ea"/>
                <a:cs typeface="+mn-cs"/>
              </a:rPr>
              <a:t>. By that I mean </a:t>
            </a:r>
            <a:r>
              <a:rPr lang="en-US" sz="1200" b="0" i="0" u="none" strike="noStrike" kern="1200" dirty="0" err="1" smtClean="0">
                <a:solidFill>
                  <a:schemeClr val="tx1"/>
                </a:solidFill>
                <a:effectLst/>
                <a:latin typeface="+mn-lt"/>
                <a:ea typeface="+mn-ea"/>
                <a:cs typeface="+mn-cs"/>
              </a:rPr>
              <a:t>i</a:t>
            </a:r>
            <a:r>
              <a:rPr lang="en-US" sz="1200" b="0" i="0" u="none" strike="noStrike" kern="1200" dirty="0" smtClean="0">
                <a:solidFill>
                  <a:schemeClr val="tx1"/>
                </a:solidFill>
                <a:effectLst/>
                <a:latin typeface="+mn-lt"/>
                <a:ea typeface="+mn-ea"/>
                <a:cs typeface="+mn-cs"/>
              </a:rPr>
              <a:t> use a software tool to quantify the length of synapsed homologs and the location of crossovers, shown in red and green.</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5A5FD602-E6BC-4F0B-BD31-7152FCD8A32D}" type="slidenum">
              <a:rPr lang="en-US" smtClean="0"/>
              <a:t>4</a:t>
            </a:fld>
            <a:endParaRPr lang="en-US"/>
          </a:p>
        </p:txBody>
      </p:sp>
    </p:spTree>
    <p:extLst>
      <p:ext uri="{BB962C8B-B14F-4D97-AF65-F5344CB8AC3E}">
        <p14:creationId xmlns:p14="http://schemas.microsoft.com/office/powerpoint/2010/main" val="77301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The distilled review for Chapter 2. </a:t>
            </a:r>
          </a:p>
          <a:p>
            <a:pPr rtl="0" fontAlgn="base"/>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2. We ran the </a:t>
            </a:r>
            <a:r>
              <a:rPr lang="en-US" sz="1200" b="0" i="0" u="none" strike="noStrike" kern="1200" dirty="0" err="1" smtClean="0">
                <a:solidFill>
                  <a:schemeClr val="tx1"/>
                </a:solidFill>
                <a:effectLst/>
                <a:latin typeface="+mn-lt"/>
                <a:ea typeface="+mn-ea"/>
                <a:cs typeface="+mn-cs"/>
              </a:rPr>
              <a:t>gwRRs</a:t>
            </a:r>
            <a:r>
              <a:rPr lang="en-US" sz="1200" b="0" i="0" u="none" strike="noStrike" kern="1200" dirty="0" smtClean="0">
                <a:solidFill>
                  <a:schemeClr val="tx1"/>
                </a:solidFill>
                <a:effectLst/>
                <a:latin typeface="+mn-lt"/>
                <a:ea typeface="+mn-ea"/>
                <a:cs typeface="+mn-cs"/>
              </a:rPr>
              <a:t> from our panel of mice through a series of linear models which consistently nominated 3 strains as having significant male-specific evolution.  Two strains are from the </a:t>
            </a:r>
            <a:r>
              <a:rPr lang="en-US" sz="1200" b="0" i="0" u="none" strike="noStrike" kern="1200" dirty="0" err="1" smtClean="0">
                <a:solidFill>
                  <a:schemeClr val="tx1"/>
                </a:solidFill>
                <a:effectLst/>
                <a:latin typeface="+mn-lt"/>
                <a:ea typeface="+mn-ea"/>
                <a:cs typeface="+mn-cs"/>
              </a:rPr>
              <a:t>musculus</a:t>
            </a:r>
            <a:r>
              <a:rPr lang="en-US" sz="1200" b="0" i="0" u="none" strike="noStrike" kern="1200" dirty="0" smtClean="0">
                <a:solidFill>
                  <a:schemeClr val="tx1"/>
                </a:solidFill>
                <a:effectLst/>
                <a:latin typeface="+mn-lt"/>
                <a:ea typeface="+mn-ea"/>
                <a:cs typeface="+mn-cs"/>
              </a:rPr>
              <a:t> subspecies and from </a:t>
            </a:r>
            <a:r>
              <a:rPr lang="en-US" sz="1200" b="0" i="0" u="none" strike="noStrike" kern="1200" dirty="0" err="1" smtClean="0">
                <a:solidFill>
                  <a:schemeClr val="tx1"/>
                </a:solidFill>
                <a:effectLst/>
                <a:latin typeface="+mn-lt"/>
                <a:ea typeface="+mn-ea"/>
                <a:cs typeface="+mn-cs"/>
              </a:rPr>
              <a:t>molossinus</a:t>
            </a:r>
            <a:r>
              <a:rPr lang="en-US" sz="1200" b="0" i="0" u="none" strike="noStrike" kern="1200" dirty="0" smtClean="0">
                <a:solidFill>
                  <a:schemeClr val="tx1"/>
                </a:solidFill>
                <a:effectLst/>
                <a:latin typeface="+mn-lt"/>
                <a:ea typeface="+mn-ea"/>
                <a:cs typeface="+mn-cs"/>
              </a:rPr>
              <a:t> which has a shares it’s genome with </a:t>
            </a:r>
            <a:r>
              <a:rPr lang="en-US" sz="1200" b="0" i="0" u="none" strike="noStrike" kern="1200" dirty="0" err="1" smtClean="0">
                <a:solidFill>
                  <a:schemeClr val="tx1"/>
                </a:solidFill>
                <a:effectLst/>
                <a:latin typeface="+mn-lt"/>
                <a:ea typeface="+mn-ea"/>
                <a:cs typeface="+mn-cs"/>
              </a:rPr>
              <a:t>musculus</a:t>
            </a:r>
            <a:r>
              <a:rPr lang="en-US" sz="1200" b="0" i="0" u="none" strike="noStrike" kern="1200" dirty="0" smtClean="0">
                <a:solidFill>
                  <a:schemeClr val="tx1"/>
                </a:solidFill>
                <a:effectLst/>
                <a:latin typeface="+mn-lt"/>
                <a:ea typeface="+mn-ea"/>
                <a:cs typeface="+mn-cs"/>
              </a:rPr>
              <a:t>.  Most chromosomes have a single crossover, but these three strains have a significantly higher proportion of double crossovers.  The increase in double crossover chromosomes translates to a substantial increase in </a:t>
            </a:r>
            <a:r>
              <a:rPr lang="en-US" sz="1200" b="0" i="0" u="none" strike="noStrike" kern="1200" dirty="0" err="1" smtClean="0">
                <a:solidFill>
                  <a:schemeClr val="tx1"/>
                </a:solidFill>
                <a:effectLst/>
                <a:latin typeface="+mn-lt"/>
                <a:ea typeface="+mn-ea"/>
                <a:cs typeface="+mn-cs"/>
              </a:rPr>
              <a:t>gwRR</a:t>
            </a:r>
            <a:r>
              <a:rPr lang="en-US" sz="1200" b="0" i="0" u="none" strike="noStrike" kern="1200" dirty="0" smtClean="0">
                <a:solidFill>
                  <a:schemeClr val="tx1"/>
                </a:solidFill>
                <a:effectLst/>
                <a:latin typeface="+mn-lt"/>
                <a:ea typeface="+mn-ea"/>
                <a:cs typeface="+mn-cs"/>
              </a:rPr>
              <a:t> compared to other strains within the same subspecies (up to 30% for MSM).   </a:t>
            </a:r>
            <a:endParaRPr lang="en-US" b="0" dirty="0" smtClean="0">
              <a:effectLst/>
            </a:endParaRPr>
          </a:p>
          <a:p>
            <a:pPr rtl="0"/>
            <a:r>
              <a:rPr lang="en-US" sz="1200" b="0" i="0" u="none" strike="noStrike" kern="1200" dirty="0" smtClean="0">
                <a:solidFill>
                  <a:schemeClr val="tx1"/>
                </a:solidFill>
                <a:effectLst/>
                <a:latin typeface="+mn-lt"/>
                <a:ea typeface="+mn-ea"/>
                <a:cs typeface="+mn-cs"/>
              </a:rPr>
              <a:t>In females The general pattern is that the strain averages are much more similar compared to males. The scale of variation was much smaller and less consistent across the models.</a:t>
            </a: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3. Two of the high recombining strains had significantly more double strand breaks in an earlier stage of meiosis.</a:t>
            </a:r>
            <a:endParaRPr lang="en-US" b="0" dirty="0" smtClean="0">
              <a:effectLst/>
            </a:endParaRPr>
          </a:p>
          <a:p>
            <a:pPr rtl="0"/>
            <a:endParaRPr lang="en-US" sz="1200" b="0" i="0" u="none" strike="noStrike" kern="1200" dirty="0" smtClean="0">
              <a:solidFill>
                <a:schemeClr val="tx1"/>
              </a:solidFill>
              <a:effectLst/>
              <a:latin typeface="+mn-lt"/>
              <a:ea typeface="+mn-ea"/>
              <a:cs typeface="+mn-cs"/>
            </a:endParaRPr>
          </a:p>
          <a:p>
            <a:pPr rtl="0"/>
            <a:r>
              <a:rPr lang="en-US" sz="1200" b="0" i="0" u="none" strike="noStrike" kern="1200" dirty="0" smtClean="0">
                <a:solidFill>
                  <a:schemeClr val="tx1"/>
                </a:solidFill>
                <a:effectLst/>
                <a:latin typeface="+mn-lt"/>
                <a:ea typeface="+mn-ea"/>
                <a:cs typeface="+mn-cs"/>
              </a:rPr>
              <a:t>4. I identified 2 meiotic traits which were consistently sexually dimorphic in my measures and from the literature;  CO position differences (telomere bias in males) and longer SC axis in females.   While the direction and magnitude of sex differences for CO number can vary,  these two traits have consistent sexual dimorphic patterns a wide range of species. There’s still an open question to how conserved these patterns are. The CO positioning differences is most widely supported (from plants, birds and mammals), observations of SC lengths sex differences are mostly limited to mice and humans measures.</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r>
              <a:rPr lang="en-US" sz="1200" b="0" i="0" u="none" strike="noStrike" kern="1200" dirty="0" smtClean="0">
                <a:solidFill>
                  <a:schemeClr val="tx1"/>
                </a:solidFill>
                <a:effectLst/>
                <a:latin typeface="+mn-lt"/>
                <a:ea typeface="+mn-ea"/>
                <a:cs typeface="+mn-cs"/>
              </a:rPr>
              <a:t>5. We measured interference as the distance between two foci on the same chromosome (</a:t>
            </a:r>
            <a:r>
              <a:rPr lang="en-US" sz="1200" b="0" i="0" u="none" strike="noStrike" kern="1200" dirty="0" err="1" smtClean="0">
                <a:solidFill>
                  <a:schemeClr val="tx1"/>
                </a:solidFill>
                <a:effectLst/>
                <a:latin typeface="+mn-lt"/>
                <a:ea typeface="+mn-ea"/>
                <a:cs typeface="+mn-cs"/>
              </a:rPr>
              <a:t>interfocal</a:t>
            </a:r>
            <a:r>
              <a:rPr lang="en-US" sz="1200" b="0" i="0" u="none" strike="noStrike" kern="1200" dirty="0" smtClean="0">
                <a:solidFill>
                  <a:schemeClr val="tx1"/>
                </a:solidFill>
                <a:effectLst/>
                <a:latin typeface="+mn-lt"/>
                <a:ea typeface="+mn-ea"/>
                <a:cs typeface="+mn-cs"/>
              </a:rPr>
              <a:t> distance) and  normalized for axis length.  We found that interference was the only trait which correlated with increased genome wide recombination rate. For all three high recombination strains, we observed stronger CO interference.  This goes against a simple expectation that more recombination in a genome would be more densely spaced and have a pattern of weaker  interference.</a:t>
            </a:r>
            <a:endParaRPr lang="en-US" b="0" dirty="0" smtClean="0">
              <a:effectLst/>
            </a:endParaRPr>
          </a:p>
          <a:p>
            <a:pPr rtl="0"/>
            <a:r>
              <a:rPr lang="en-US" sz="1200" b="0" i="0" u="none" strike="noStrike" kern="1200" dirty="0" smtClean="0">
                <a:solidFill>
                  <a:schemeClr val="tx1"/>
                </a:solidFill>
                <a:effectLst/>
                <a:latin typeface="+mn-lt"/>
                <a:ea typeface="+mn-ea"/>
                <a:cs typeface="+mn-cs"/>
              </a:rPr>
              <a:t>&lt;I'll stop for questions&gt;</a:t>
            </a:r>
            <a:endParaRPr lang="en-US" b="0" dirty="0" smtClean="0">
              <a:effectLst/>
            </a:endParaRP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D3148D1B-1955-4367-A5C1-F361A38566B9}" type="slidenum">
              <a:rPr lang="en-US" smtClean="0"/>
              <a:t>5</a:t>
            </a:fld>
            <a:endParaRPr lang="en-US"/>
          </a:p>
        </p:txBody>
      </p:sp>
    </p:spTree>
    <p:extLst>
      <p:ext uri="{BB962C8B-B14F-4D97-AF65-F5344CB8AC3E}">
        <p14:creationId xmlns:p14="http://schemas.microsoft.com/office/powerpoint/2010/main" val="356562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large sample sizes for this study gave us</a:t>
            </a:r>
            <a:r>
              <a:rPr lang="en-US" baseline="0" dirty="0" smtClean="0"/>
              <a:t> confidence for estimating the general patterns</a:t>
            </a:r>
            <a:endParaRPr lang="en-US" dirty="0" smtClean="0"/>
          </a:p>
          <a:p>
            <a:endParaRPr lang="en-US" dirty="0" smtClean="0"/>
          </a:p>
          <a:p>
            <a:r>
              <a:rPr lang="en-US" dirty="0" smtClean="0"/>
              <a:t>(sample sizes</a:t>
            </a:r>
            <a:r>
              <a:rPr lang="en-US" baseline="0" dirty="0" smtClean="0"/>
              <a:t>, ~100 mice for house mice</a:t>
            </a:r>
          </a:p>
          <a:p>
            <a:r>
              <a:rPr lang="en-US" baseline="0" dirty="0" smtClean="0"/>
              <a:t>~2,000 cells total</a:t>
            </a:r>
          </a:p>
          <a:p>
            <a:r>
              <a:rPr lang="en-US" baseline="0" dirty="0" smtClean="0"/>
              <a:t>~3,000 single bivalent measures</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6</a:t>
            </a:fld>
            <a:endParaRPr lang="en-US"/>
          </a:p>
        </p:txBody>
      </p:sp>
    </p:spTree>
    <p:extLst>
      <p:ext uri="{BB962C8B-B14F-4D97-AF65-F5344CB8AC3E}">
        <p14:creationId xmlns:p14="http://schemas.microsoft.com/office/powerpoint/2010/main" val="206551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CO-count</a:t>
            </a:r>
            <a:r>
              <a:rPr lang="en-US" baseline="0" dirty="0" smtClean="0"/>
              <a:t> per chromosome by bivalent class</a:t>
            </a:r>
          </a:p>
          <a:p>
            <a:endParaRPr lang="en-US" baseline="0" dirty="0" smtClean="0"/>
          </a:p>
          <a:p>
            <a:r>
              <a:rPr lang="en-US" baseline="0" dirty="0" smtClean="0"/>
              <a:t>DMC1 foci count comparison</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7</a:t>
            </a:fld>
            <a:endParaRPr lang="en-US"/>
          </a:p>
        </p:txBody>
      </p:sp>
    </p:spTree>
    <p:extLst>
      <p:ext uri="{BB962C8B-B14F-4D97-AF65-F5344CB8AC3E}">
        <p14:creationId xmlns:p14="http://schemas.microsoft.com/office/powerpoint/2010/main" val="3229401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Sex differences in 2CO IFD</a:t>
            </a:r>
            <a:r>
              <a:rPr lang="en-US" baseline="0" dirty="0" smtClean="0"/>
              <a:t> observations</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8</a:t>
            </a:fld>
            <a:endParaRPr lang="en-US"/>
          </a:p>
        </p:txBody>
      </p:sp>
    </p:spTree>
    <p:extLst>
      <p:ext uri="{BB962C8B-B14F-4D97-AF65-F5344CB8AC3E}">
        <p14:creationId xmlns:p14="http://schemas.microsoft.com/office/powerpoint/2010/main" val="211671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smtClean="0">
                <a:solidFill>
                  <a:schemeClr val="tx1"/>
                </a:solidFill>
                <a:effectLst/>
                <a:latin typeface="+mn-lt"/>
                <a:ea typeface="+mn-ea"/>
                <a:cs typeface="+mn-cs"/>
              </a:rPr>
              <a:t>1.To  place our interpretations of all of these results  within the context provided by the literature,  We identified 4 evolutionary models and asked how many of these results would occur under their most basic expectations. We found that a spindle assembly checkpoint centered model was the most parsimonious.</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2.(the logic for this model goes as follows)  The spindle assembly checkpoint depends on tension created by the crossovers AND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(forms structures called chiasmata seen below). This model centers on the fact the  </a:t>
            </a:r>
            <a:r>
              <a:rPr lang="en-US" sz="1200" b="0" i="0" u="none" strike="noStrike" kern="1200" dirty="0" err="1" smtClean="0">
                <a:solidFill>
                  <a:schemeClr val="tx1"/>
                </a:solidFill>
                <a:effectLst/>
                <a:latin typeface="+mn-lt"/>
                <a:ea typeface="+mn-ea"/>
                <a:cs typeface="+mn-cs"/>
              </a:rPr>
              <a:t>The</a:t>
            </a:r>
            <a:r>
              <a:rPr lang="en-US" sz="1200" b="0" i="0" u="none" strike="noStrike" kern="1200" dirty="0" smtClean="0">
                <a:solidFill>
                  <a:schemeClr val="tx1"/>
                </a:solidFill>
                <a:effectLst/>
                <a:latin typeface="+mn-lt"/>
                <a:ea typeface="+mn-ea"/>
                <a:cs typeface="+mn-cs"/>
              </a:rPr>
              <a:t> number and placement of crossovers along synapsed homologs pairs affect the area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which will experience tension.  </a:t>
            </a:r>
          </a:p>
          <a:p>
            <a:pPr rtl="0" fontAlgn="base"/>
            <a:r>
              <a:rPr lang="en-US" sz="1200" b="0" i="0" u="none" strike="noStrike" kern="1200" dirty="0" smtClean="0">
                <a:solidFill>
                  <a:schemeClr val="tx1"/>
                </a:solidFill>
                <a:effectLst/>
                <a:latin typeface="+mn-lt"/>
                <a:ea typeface="+mn-ea"/>
                <a:cs typeface="+mn-cs"/>
              </a:rPr>
              <a:t>If the cell passes the SAC, anaphase initiates the homolog separation through regulated degradation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distal to the chiasmata.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It is known that The male SAC is more effective compared to the female, which results in sex differences in the effectiveness of selection against mutations to the recombination landscape that increase </a:t>
            </a:r>
            <a:r>
              <a:rPr lang="en-US" sz="1200" b="0" i="0" u="none" strike="noStrike" kern="1200" dirty="0" err="1" smtClean="0">
                <a:solidFill>
                  <a:schemeClr val="tx1"/>
                </a:solidFill>
                <a:effectLst/>
                <a:latin typeface="+mn-lt"/>
                <a:ea typeface="+mn-ea"/>
                <a:cs typeface="+mn-cs"/>
              </a:rPr>
              <a:t>mis</a:t>
            </a:r>
            <a:r>
              <a:rPr lang="en-US" sz="1200" b="0" i="0" u="none" strike="noStrike" kern="1200" dirty="0" smtClean="0">
                <a:solidFill>
                  <a:schemeClr val="tx1"/>
                </a:solidFill>
                <a:effectLst/>
                <a:latin typeface="+mn-lt"/>
                <a:ea typeface="+mn-ea"/>
                <a:cs typeface="+mn-cs"/>
              </a:rPr>
              <a:t>-segregation.</a:t>
            </a:r>
          </a:p>
          <a:p>
            <a:pPr rtl="0" fontAlgn="base"/>
            <a:r>
              <a:rPr lang="en-US" sz="1200" b="0" i="0" u="none" strike="noStrike" kern="1200" dirty="0" smtClean="0">
                <a:solidFill>
                  <a:schemeClr val="tx1"/>
                </a:solidFill>
                <a:effectLst/>
                <a:latin typeface="+mn-lt"/>
                <a:ea typeface="+mn-ea"/>
                <a:cs typeface="+mn-cs"/>
              </a:rPr>
              <a:t>(this figure translates the 2D recombination landscapes to 3D bivalent structures)</a:t>
            </a:r>
          </a:p>
          <a:p>
            <a:pPr rtl="0" fontAlgn="base"/>
            <a:r>
              <a:rPr lang="en-US" sz="1200" b="0" i="0" u="none" strike="noStrike" kern="1200" dirty="0" smtClean="0">
                <a:solidFill>
                  <a:schemeClr val="tx1"/>
                </a:solidFill>
                <a:effectLst/>
                <a:latin typeface="+mn-lt"/>
                <a:ea typeface="+mn-ea"/>
                <a:cs typeface="+mn-cs"/>
              </a:rPr>
              <a:t>The telomere bias of the male recombination landscape  could  speed up the separation or it could be a feature which synchronizes the separation for all the bivalents within a cell.  </a:t>
            </a:r>
          </a:p>
          <a:p>
            <a:pPr rtl="0" fontAlgn="base"/>
            <a:endParaRPr lang="en-US" sz="1200" b="0" i="0" u="none" strike="noStrike" kern="1200" dirty="0" smtClean="0">
              <a:solidFill>
                <a:schemeClr val="tx1"/>
              </a:solidFill>
              <a:effectLst/>
              <a:latin typeface="+mn-lt"/>
              <a:ea typeface="+mn-ea"/>
              <a:cs typeface="+mn-cs"/>
            </a:endParaRPr>
          </a:p>
          <a:p>
            <a:pPr rtl="0" fontAlgn="base"/>
            <a:r>
              <a:rPr lang="en-US" sz="1200" b="0" i="0" u="none" strike="noStrike" kern="1200" dirty="0" smtClean="0">
                <a:solidFill>
                  <a:schemeClr val="tx1"/>
                </a:solidFill>
                <a:effectLst/>
                <a:latin typeface="+mn-lt"/>
                <a:ea typeface="+mn-ea"/>
                <a:cs typeface="+mn-cs"/>
              </a:rPr>
              <a:t>While a greater distance between two foci translated to more area of  sister </a:t>
            </a:r>
            <a:r>
              <a:rPr lang="en-US" sz="1200" b="0" i="0" u="none" strike="noStrike" kern="1200" dirty="0" err="1" smtClean="0">
                <a:solidFill>
                  <a:schemeClr val="tx1"/>
                </a:solidFill>
                <a:effectLst/>
                <a:latin typeface="+mn-lt"/>
                <a:ea typeface="+mn-ea"/>
                <a:cs typeface="+mn-cs"/>
              </a:rPr>
              <a:t>cohesin</a:t>
            </a:r>
            <a:r>
              <a:rPr lang="en-US" sz="1200" b="0" i="0" u="none" strike="noStrike" kern="1200" dirty="0" smtClean="0">
                <a:solidFill>
                  <a:schemeClr val="tx1"/>
                </a:solidFill>
                <a:effectLst/>
                <a:latin typeface="+mn-lt"/>
                <a:ea typeface="+mn-ea"/>
                <a:cs typeface="+mn-cs"/>
              </a:rPr>
              <a:t>   could create a more stable bivalent structure and somehow decrease the rates of chromosome </a:t>
            </a:r>
            <a:r>
              <a:rPr lang="en-US" sz="1200" b="0" i="0" u="none" strike="noStrike" kern="1200" dirty="0" err="1" smtClean="0">
                <a:solidFill>
                  <a:schemeClr val="tx1"/>
                </a:solidFill>
                <a:effectLst/>
                <a:latin typeface="+mn-lt"/>
                <a:ea typeface="+mn-ea"/>
                <a:cs typeface="+mn-cs"/>
              </a:rPr>
              <a:t>missegregation</a:t>
            </a:r>
            <a:r>
              <a:rPr lang="en-US" sz="1200" b="0" i="0" u="none" strike="noStrike"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9</a:t>
            </a:fld>
            <a:endParaRPr lang="en-US"/>
          </a:p>
        </p:txBody>
      </p:sp>
    </p:spTree>
    <p:extLst>
      <p:ext uri="{BB962C8B-B14F-4D97-AF65-F5344CB8AC3E}">
        <p14:creationId xmlns:p14="http://schemas.microsoft.com/office/powerpoint/2010/main" val="199506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7468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7446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796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Date Placeholder 3"/>
          <p:cNvSpPr>
            <a:spLocks noGrp="1"/>
          </p:cNvSpPr>
          <p:nvPr>
            <p:ph type="dt" sz="half" idx="10"/>
          </p:nvPr>
        </p:nvSpPr>
        <p:spPr/>
        <p:txBody>
          <a:bodyPr/>
          <a:lstStyle>
            <a:lvl1pPr>
              <a:defRPr/>
            </a:lvl1pPr>
          </a:lstStyle>
          <a:p>
            <a:r>
              <a:rPr lang="en-US" dirty="0" smtClean="0"/>
              <a:t>4/28/17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4D2F1-C6ED-4813-8A14-6424BEFAA435}" type="slidenum">
              <a:rPr lang="en-US" smtClean="0"/>
              <a:pPr/>
              <a:t>‹#›</a:t>
            </a:fld>
            <a:r>
              <a:rPr lang="en-US" dirty="0" smtClean="0"/>
              <a:t>#</a:t>
            </a:r>
            <a:endParaRPr lang="en-US" dirty="0"/>
          </a:p>
        </p:txBody>
      </p:sp>
    </p:spTree>
    <p:extLst>
      <p:ext uri="{BB962C8B-B14F-4D97-AF65-F5344CB8AC3E}">
        <p14:creationId xmlns:p14="http://schemas.microsoft.com/office/powerpoint/2010/main" val="7318557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06082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7633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5388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E8E13A-FAA1-4BBA-9F85-5865ADAE8E08}"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1574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E8E13A-FAA1-4BBA-9F85-5865ADAE8E08}" type="datetimeFigureOut">
              <a:rPr lang="en-US" smtClean="0"/>
              <a:t>5/27/2020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11359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E8E13A-FAA1-4BBA-9F85-5865ADAE8E08}" type="datetimeFigureOut">
              <a:rPr lang="en-US" smtClean="0"/>
              <a:t>5/27/2020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3291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0615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475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8E13A-FAA1-4BBA-9F85-5865ADAE8E08}" type="datetimeFigureOut">
              <a:rPr lang="en-US" smtClean="0"/>
              <a:t>5/27/2020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957B-5101-4048-AD5B-F4E7E82E7C35}" type="slidenum">
              <a:rPr lang="en-US" smtClean="0"/>
              <a:t>‹#›</a:t>
            </a:fld>
            <a:endParaRPr lang="en-US"/>
          </a:p>
        </p:txBody>
      </p:sp>
    </p:spTree>
    <p:extLst>
      <p:ext uri="{BB962C8B-B14F-4D97-AF65-F5344CB8AC3E}">
        <p14:creationId xmlns:p14="http://schemas.microsoft.com/office/powerpoint/2010/main" val="415703520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19.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sciencedirect.com/science/article/pii/S009286741930203X"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tif"/><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6 Month Committee Meeting</a:t>
            </a:r>
            <a:br>
              <a:rPr lang="en-US" dirty="0" smtClean="0"/>
            </a:br>
            <a:r>
              <a:rPr lang="en-US" dirty="0"/>
              <a:t>April Peterson</a:t>
            </a:r>
            <a:br>
              <a:rPr lang="en-US" dirty="0"/>
            </a:br>
            <a:endParaRPr lang="en-US" dirty="0"/>
          </a:p>
        </p:txBody>
      </p:sp>
      <p:sp>
        <p:nvSpPr>
          <p:cNvPr id="3" name="Subtitle 2"/>
          <p:cNvSpPr>
            <a:spLocks noGrp="1"/>
          </p:cNvSpPr>
          <p:nvPr>
            <p:ph type="subTitle" idx="1"/>
          </p:nvPr>
        </p:nvSpPr>
        <p:spPr/>
        <p:txBody>
          <a:bodyPr/>
          <a:lstStyle/>
          <a:p>
            <a:r>
              <a:rPr lang="en-US" dirty="0" smtClean="0"/>
              <a:t>5/28/2020</a:t>
            </a:r>
          </a:p>
          <a:p>
            <a:r>
              <a:rPr lang="en-US" dirty="0" smtClean="0"/>
              <a:t>Payseur </a:t>
            </a:r>
            <a:r>
              <a:rPr lang="en-US" dirty="0" smtClean="0"/>
              <a:t>Lab</a:t>
            </a:r>
            <a:endParaRPr lang="en-US" dirty="0"/>
          </a:p>
        </p:txBody>
      </p:sp>
    </p:spTree>
    <p:extLst>
      <p:ext uri="{BB962C8B-B14F-4D97-AF65-F5344CB8AC3E}">
        <p14:creationId xmlns:p14="http://schemas.microsoft.com/office/powerpoint/2010/main" val="2798507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825871" y="140576"/>
          <a:ext cx="10540258" cy="6717424"/>
        </p:xfrm>
        <a:graphic>
          <a:graphicData uri="http://schemas.openxmlformats.org/drawingml/2006/table">
            <a:tbl>
              <a:tblPr firstRow="1" bandRow="1">
                <a:tableStyleId>{5C22544A-7EE6-4342-B048-85BDC9FD1C3A}</a:tableStyleId>
              </a:tblPr>
              <a:tblGrid>
                <a:gridCol w="1517798"/>
                <a:gridCol w="1924651"/>
                <a:gridCol w="1526229"/>
                <a:gridCol w="1922543"/>
                <a:gridCol w="1393422"/>
                <a:gridCol w="2255615"/>
              </a:tblGrid>
              <a:tr h="660955">
                <a:tc>
                  <a:txBody>
                    <a:bodyPr/>
                    <a:lstStyle/>
                    <a:p>
                      <a:pPr marL="0" marR="0" algn="ctr">
                        <a:spcBef>
                          <a:spcPts val="0"/>
                        </a:spcBef>
                        <a:spcAft>
                          <a:spcPts val="0"/>
                        </a:spcAft>
                      </a:pPr>
                      <a:r>
                        <a:rPr lang="en-US" sz="1200" dirty="0">
                          <a:effectLst/>
                        </a:rPr>
                        <a:t>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Reverse heterochiasmy direction</a:t>
                      </a:r>
                    </a:p>
                    <a:p>
                      <a:pPr marL="0" marR="0" algn="ctr">
                        <a:spcBef>
                          <a:spcPts val="0"/>
                        </a:spcBef>
                        <a:spcAft>
                          <a:spcPts val="0"/>
                        </a:spcAft>
                      </a:pPr>
                      <a:r>
                        <a:rPr lang="en-US" sz="1200" dirty="0">
                          <a:effectLst/>
                        </a:rPr>
                        <a:t>Male &gt; Female </a:t>
                      </a:r>
                    </a:p>
                    <a:p>
                      <a:pPr marL="0" marR="0" algn="ctr">
                        <a:spcBef>
                          <a:spcPts val="0"/>
                        </a:spcBef>
                        <a:spcAft>
                          <a:spcPts val="0"/>
                        </a:spcAft>
                      </a:pPr>
                      <a:r>
                        <a:rPr lang="en-US" sz="1200" dirty="0" err="1">
                          <a:effectLst/>
                        </a:rPr>
                        <a:t>gwRR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Within mouse variance for CO number</a:t>
                      </a:r>
                    </a:p>
                    <a:p>
                      <a:pPr marL="0" marR="0" algn="ctr">
                        <a:spcBef>
                          <a:spcPts val="0"/>
                        </a:spcBef>
                        <a:spcAft>
                          <a:spcPts val="0"/>
                        </a:spcAft>
                      </a:pPr>
                      <a:r>
                        <a:rPr lang="en-US" sz="1200" dirty="0">
                          <a:effectLst/>
                        </a:rPr>
                        <a:t> Eggs more variable than sperm in crossover per cell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Broad Scale</a:t>
                      </a:r>
                    </a:p>
                    <a:p>
                      <a:pPr marL="0" marR="0" algn="ctr">
                        <a:spcBef>
                          <a:spcPts val="0"/>
                        </a:spcBef>
                        <a:spcAft>
                          <a:spcPts val="0"/>
                        </a:spcAft>
                      </a:pPr>
                      <a:r>
                        <a:rPr lang="en-US" sz="1200">
                          <a:effectLst/>
                        </a:rPr>
                        <a:t>Recombination Landscape</a:t>
                      </a:r>
                    </a:p>
                    <a:p>
                      <a:pPr marL="0" marR="0" algn="ctr">
                        <a:spcBef>
                          <a:spcPts val="0"/>
                        </a:spcBef>
                        <a:spcAft>
                          <a:spcPts val="0"/>
                        </a:spcAft>
                      </a:pPr>
                      <a:r>
                        <a:rPr lang="en-US" sz="1200">
                          <a:effectLst/>
                        </a:rPr>
                        <a:t>Male telomere bias, Female uniform placement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Chromatin Compaction</a:t>
                      </a:r>
                    </a:p>
                    <a:p>
                      <a:pPr marL="0" marR="0" algn="ctr">
                        <a:spcBef>
                          <a:spcPts val="0"/>
                        </a:spcBef>
                        <a:spcAft>
                          <a:spcPts val="0"/>
                        </a:spcAft>
                      </a:pPr>
                      <a:r>
                        <a:rPr lang="en-US" sz="1200" dirty="0">
                          <a:effectLst/>
                        </a:rPr>
                        <a:t>Female, longer axis </a:t>
                      </a:r>
                    </a:p>
                    <a:p>
                      <a:pPr marL="0" marR="0" algn="ctr">
                        <a:spcBef>
                          <a:spcPts val="0"/>
                        </a:spcBef>
                        <a:spcAft>
                          <a:spcPts val="0"/>
                        </a:spcAft>
                      </a:pPr>
                      <a:r>
                        <a:rPr lang="en-US" sz="1200" dirty="0">
                          <a:effectLst/>
                        </a:rPr>
                        <a:t>Male, shorter axis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Evolution of positive correlation interference strength and CO number</a:t>
                      </a:r>
                    </a:p>
                    <a:p>
                      <a:pPr marL="0" marR="0" algn="ctr">
                        <a:spcBef>
                          <a:spcPts val="0"/>
                        </a:spcBef>
                        <a:spcAft>
                          <a:spcPts val="0"/>
                        </a:spcAft>
                      </a:pPr>
                      <a:r>
                        <a:rPr lang="en-US" sz="1200" dirty="0">
                          <a:effectLst/>
                        </a:rPr>
                        <a:t> </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817169">
                <a:tc>
                  <a:txBody>
                    <a:bodyPr/>
                    <a:lstStyle/>
                    <a:p>
                      <a:pPr marL="0" marR="0" algn="l">
                        <a:spcBef>
                          <a:spcPts val="0"/>
                        </a:spcBef>
                        <a:spcAft>
                          <a:spcPts val="0"/>
                        </a:spcAft>
                      </a:pPr>
                      <a:r>
                        <a:rPr lang="en-US" sz="1200" dirty="0">
                          <a:effectLst/>
                        </a:rPr>
                        <a:t>Haploid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Lenormand</a:t>
                      </a:r>
                      <a:r>
                        <a:rPr lang="en-US" sz="1200" dirty="0">
                          <a:effectLst/>
                        </a:rPr>
                        <a:t>, 2003; </a:t>
                      </a:r>
                      <a:r>
                        <a:rPr lang="en-US" sz="1200" dirty="0" err="1">
                          <a:effectLst/>
                        </a:rPr>
                        <a:t>Lenormand</a:t>
                      </a:r>
                      <a:r>
                        <a:rPr lang="en-US" sz="1200" dirty="0">
                          <a:effectLst/>
                        </a:rPr>
                        <a:t> and </a:t>
                      </a:r>
                      <a:r>
                        <a:rPr lang="en-US" sz="1200" dirty="0" err="1">
                          <a:effectLst/>
                        </a:rPr>
                        <a:t>Dutheil</a:t>
                      </a:r>
                      <a:r>
                        <a:rPr lang="en-US" sz="1200" dirty="0">
                          <a:effectLst/>
                        </a:rPr>
                        <a:t>, 2005)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a:t>
                      </a:r>
                    </a:p>
                    <a:p>
                      <a:pPr marL="0" marR="0" algn="ctr">
                        <a:spcBef>
                          <a:spcPts val="0"/>
                        </a:spcBef>
                        <a:spcAft>
                          <a:spcPts val="0"/>
                        </a:spcAft>
                      </a:pPr>
                      <a:r>
                        <a:rPr lang="en-US" sz="1200" dirty="0">
                          <a:effectLst/>
                        </a:rPr>
                        <a:t>Generally males should evolve lower </a:t>
                      </a:r>
                      <a:r>
                        <a:rPr lang="en-US" sz="1200" dirty="0" err="1">
                          <a:effectLst/>
                        </a:rPr>
                        <a:t>gwRR</a:t>
                      </a:r>
                      <a:r>
                        <a:rPr lang="en-US" sz="12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broad scale recombination landscape.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960534">
                <a:tc>
                  <a:txBody>
                    <a:bodyPr/>
                    <a:lstStyle/>
                    <a:p>
                      <a:pPr marL="0" marR="0" algn="l">
                        <a:spcBef>
                          <a:spcPts val="0"/>
                        </a:spcBef>
                        <a:spcAft>
                          <a:spcPts val="0"/>
                        </a:spcAft>
                      </a:pPr>
                      <a:r>
                        <a:rPr lang="en-US" sz="1200">
                          <a:effectLst/>
                        </a:rPr>
                        <a:t>Two locus modifier</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(Brandvain and Coop, 2012)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 </a:t>
                      </a:r>
                    </a:p>
                    <a:p>
                      <a:pPr marL="0" marR="0" algn="ctr">
                        <a:spcBef>
                          <a:spcPts val="0"/>
                        </a:spcBef>
                        <a:spcAft>
                          <a:spcPts val="0"/>
                        </a:spcAft>
                      </a:pPr>
                      <a:r>
                        <a:rPr lang="en-US" sz="1200" dirty="0">
                          <a:effectLst/>
                        </a:rPr>
                        <a:t>Depends on if rec. modifier:</a:t>
                      </a:r>
                    </a:p>
                    <a:p>
                      <a:pPr marL="0" marR="0" algn="ctr">
                        <a:spcBef>
                          <a:spcPts val="0"/>
                        </a:spcBef>
                        <a:spcAft>
                          <a:spcPts val="0"/>
                        </a:spcAft>
                      </a:pPr>
                      <a:r>
                        <a:rPr lang="en-US" sz="1200" dirty="0" err="1">
                          <a:effectLst/>
                        </a:rPr>
                        <a:t>i</a:t>
                      </a:r>
                      <a:r>
                        <a:rPr lang="en-US" sz="1200" dirty="0">
                          <a:effectLst/>
                        </a:rPr>
                        <a:t>) suppresses or increases recombination,</a:t>
                      </a:r>
                    </a:p>
                    <a:p>
                      <a:pPr marL="0" marR="0" algn="ctr">
                        <a:spcBef>
                          <a:spcPts val="0"/>
                        </a:spcBef>
                        <a:spcAft>
                          <a:spcPts val="0"/>
                        </a:spcAft>
                      </a:pPr>
                      <a:r>
                        <a:rPr lang="en-US" sz="1200" dirty="0">
                          <a:effectLst/>
                        </a:rPr>
                        <a:t>ii) linked to driving loci,</a:t>
                      </a:r>
                    </a:p>
                    <a:p>
                      <a:pPr marL="0" marR="0" algn="ctr">
                        <a:spcBef>
                          <a:spcPts val="0"/>
                        </a:spcBef>
                        <a:spcAft>
                          <a:spcPts val="0"/>
                        </a:spcAft>
                      </a:pPr>
                      <a:r>
                        <a:rPr lang="en-US" sz="1200" dirty="0">
                          <a:effectLst/>
                        </a:rPr>
                        <a:t>iii) the stage in which the driver acts (MI or MII)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p>
                    <a:p>
                      <a:pPr marL="0" marR="0" algn="l">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Females will evolve higher RR and COs closer to centromeres to break up MI drive systems.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l">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696857">
                <a:tc>
                  <a:txBody>
                    <a:bodyPr/>
                    <a:lstStyle/>
                    <a:p>
                      <a:pPr marL="0" marR="0" algn="l">
                        <a:spcBef>
                          <a:spcPts val="0"/>
                        </a:spcBef>
                        <a:spcAft>
                          <a:spcPts val="0"/>
                        </a:spcAft>
                      </a:pPr>
                      <a:r>
                        <a:rPr lang="en-US" sz="1200">
                          <a:effectLst/>
                        </a:rPr>
                        <a:t>S.A.C.E.</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(Sardell and Kirkpatrick, 2020)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No</a:t>
                      </a:r>
                    </a:p>
                    <a:p>
                      <a:pPr marL="0" marR="0" algn="ctr">
                        <a:spcBef>
                          <a:spcPts val="0"/>
                        </a:spcBef>
                        <a:spcAft>
                          <a:spcPts val="0"/>
                        </a:spcAft>
                      </a:pPr>
                      <a:r>
                        <a:rPr lang="en-US" sz="1200">
                          <a:effectLst/>
                        </a:rPr>
                        <a:t>Males should evolve to be lower gwRR.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regulatory and coding regions together lowers between cell variance in 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larger blocks of chromosomes positions crossovers to telomeres.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 </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Stronger interference is equivalent to larger blocks of chromosomes segregation together.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224209">
                <a:tc>
                  <a:txBody>
                    <a:bodyPr/>
                    <a:lstStyle/>
                    <a:p>
                      <a:pPr marL="0" marR="0" algn="l">
                        <a:spcBef>
                          <a:spcPts val="0"/>
                        </a:spcBef>
                        <a:spcAft>
                          <a:spcPts val="0"/>
                        </a:spcAft>
                      </a:pPr>
                      <a:r>
                        <a:rPr lang="en-US" sz="1200" dirty="0">
                          <a:effectLst/>
                        </a:rPr>
                        <a:t>MI Spindle based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Altendorfer</a:t>
                      </a:r>
                      <a:r>
                        <a:rPr lang="en-US" sz="1200" dirty="0">
                          <a:effectLst/>
                        </a:rPr>
                        <a:t> et al., 2020; </a:t>
                      </a:r>
                      <a:r>
                        <a:rPr lang="en-US" sz="1200" dirty="0" err="1">
                          <a:effectLst/>
                        </a:rPr>
                        <a:t>Dernburg</a:t>
                      </a:r>
                      <a:r>
                        <a:rPr lang="en-US" sz="1200" dirty="0">
                          <a:effectLst/>
                        </a:rPr>
                        <a:t>, 2001; Lee, 2019; van Veen and Hawley, 2003)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More effective checkpoint (SAC) will cause faster evolution in males relative to females.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Relaxed selection on SAC would increases variance across oocytes relative to spermatocytes.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Telomere position of single crossover chromosomes maximizes</a:t>
                      </a:r>
                    </a:p>
                    <a:p>
                      <a:pPr marL="0" marR="0" algn="ctr">
                        <a:spcBef>
                          <a:spcPts val="0"/>
                        </a:spcBef>
                        <a:spcAft>
                          <a:spcPts val="0"/>
                        </a:spcAft>
                      </a:pPr>
                      <a:r>
                        <a:rPr lang="en-US" sz="1200" dirty="0">
                          <a:effectLst/>
                        </a:rPr>
                        <a:t>sister cohesion with tension and may synchronize division of bivalents.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NA</a:t>
                      </a:r>
                    </a:p>
                    <a:p>
                      <a:pPr marL="0" marR="0" algn="ctr">
                        <a:spcBef>
                          <a:spcPts val="0"/>
                        </a:spcBef>
                        <a:spcAft>
                          <a:spcPts val="0"/>
                        </a:spcAft>
                      </a:pPr>
                      <a:r>
                        <a:rPr lang="en-US" sz="1200" dirty="0">
                          <a:effectLst/>
                        </a:rPr>
                        <a:t>No prediction for chromosome axis.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Amount of sister cohesion could:</a:t>
                      </a:r>
                    </a:p>
                    <a:p>
                      <a:pPr marL="0" marR="0" algn="ctr">
                        <a:spcBef>
                          <a:spcPts val="0"/>
                        </a:spcBef>
                        <a:spcAft>
                          <a:spcPts val="0"/>
                        </a:spcAft>
                      </a:pPr>
                      <a:r>
                        <a:rPr lang="en-US" sz="1200" dirty="0" err="1">
                          <a:effectLst/>
                        </a:rPr>
                        <a:t>i</a:t>
                      </a:r>
                      <a:r>
                        <a:rPr lang="en-US" sz="1200" dirty="0">
                          <a:effectLst/>
                        </a:rPr>
                        <a:t>) stabilize bivalents and allow SAC to detect tension</a:t>
                      </a:r>
                    </a:p>
                    <a:p>
                      <a:pPr marL="0" marR="0" algn="ctr">
                        <a:spcBef>
                          <a:spcPts val="0"/>
                        </a:spcBef>
                        <a:spcAft>
                          <a:spcPts val="0"/>
                        </a:spcAft>
                      </a:pPr>
                      <a:r>
                        <a:rPr lang="en-US" sz="1200" dirty="0">
                          <a:effectLst/>
                        </a:rPr>
                        <a:t>or </a:t>
                      </a:r>
                    </a:p>
                    <a:p>
                      <a:pPr marL="0" marR="0" algn="ctr">
                        <a:spcBef>
                          <a:spcPts val="0"/>
                        </a:spcBef>
                        <a:spcAft>
                          <a:spcPts val="0"/>
                        </a:spcAft>
                      </a:pPr>
                      <a:r>
                        <a:rPr lang="en-US" sz="1200" dirty="0">
                          <a:effectLst/>
                        </a:rPr>
                        <a:t>ii) regulate the timing of entry into anaphase via modulating the rate of degradation of the sister cohesion.</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42585">
                <a:tc>
                  <a:txBody>
                    <a:bodyPr/>
                    <a:lstStyle/>
                    <a:p>
                      <a:pPr marL="0" marR="0" algn="l">
                        <a:spcBef>
                          <a:spcPts val="0"/>
                        </a:spcBef>
                        <a:spcAft>
                          <a:spcPts val="0"/>
                        </a:spcAft>
                      </a:pPr>
                      <a:r>
                        <a:rPr lang="en-US" sz="1200">
                          <a:effectLst/>
                        </a:rPr>
                        <a:t>Pairing based selection, C.O.M.</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(Hultén, 2011)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evolution predictions.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between gamete 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Difference of interference in sexes is due to axis length differences.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Longer female axis driven by larger cell volume.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 </a:t>
                      </a:r>
                    </a:p>
                    <a:p>
                      <a:pPr marL="0" marR="0" algn="ctr">
                        <a:spcBef>
                          <a:spcPts val="0"/>
                        </a:spcBef>
                        <a:spcAft>
                          <a:spcPts val="0"/>
                        </a:spcAft>
                      </a:pPr>
                      <a:r>
                        <a:rPr lang="en-US" sz="1200" dirty="0">
                          <a:effectLst/>
                        </a:rPr>
                        <a:t>No prediction for reduction phase.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4087017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2, </a:t>
            </a:r>
            <a:r>
              <a:rPr lang="en-US" dirty="0" smtClean="0"/>
              <a:t>Summary</a:t>
            </a:r>
            <a:endParaRPr lang="en-US" dirty="0"/>
          </a:p>
        </p:txBody>
      </p:sp>
      <p:sp>
        <p:nvSpPr>
          <p:cNvPr id="6" name="TextBox 5"/>
          <p:cNvSpPr txBox="1"/>
          <p:nvPr/>
        </p:nvSpPr>
        <p:spPr>
          <a:xfrm>
            <a:off x="950489" y="1876164"/>
            <a:ext cx="10403311" cy="4647426"/>
          </a:xfrm>
          <a:prstGeom prst="rect">
            <a:avLst/>
          </a:prstGeom>
          <a:noFill/>
        </p:spPr>
        <p:txBody>
          <a:bodyPr wrap="square" rtlCol="0">
            <a:spAutoFit/>
          </a:bodyPr>
          <a:lstStyle/>
          <a:p>
            <a:pPr fontAlgn="base"/>
            <a:r>
              <a:rPr lang="en-US" sz="2400" b="1" dirty="0" smtClean="0"/>
              <a:t>Considerations</a:t>
            </a:r>
            <a:endParaRPr lang="en-US" sz="2400" dirty="0"/>
          </a:p>
          <a:p>
            <a:pPr fontAlgn="base"/>
            <a:r>
              <a:rPr lang="en-US" sz="2000" dirty="0" smtClean="0"/>
              <a:t>- </a:t>
            </a:r>
            <a:r>
              <a:rPr lang="en-US" sz="2000" dirty="0"/>
              <a:t>F</a:t>
            </a:r>
            <a:r>
              <a:rPr lang="en-US" sz="2000" dirty="0" smtClean="0"/>
              <a:t>itness effects not measured</a:t>
            </a:r>
          </a:p>
          <a:p>
            <a:pPr fontAlgn="base"/>
            <a:r>
              <a:rPr lang="en-US" sz="2000" dirty="0" smtClean="0"/>
              <a:t>- Chromosome </a:t>
            </a:r>
            <a:r>
              <a:rPr lang="en-US" sz="2000" dirty="0"/>
              <a:t>specific effects</a:t>
            </a:r>
          </a:p>
          <a:p>
            <a:pPr fontAlgn="base"/>
            <a:r>
              <a:rPr lang="en-US" sz="2000" dirty="0" smtClean="0"/>
              <a:t>- Type </a:t>
            </a:r>
            <a:r>
              <a:rPr lang="en-US" sz="2000" dirty="0"/>
              <a:t>II COs</a:t>
            </a:r>
          </a:p>
          <a:p>
            <a:pPr fontAlgn="base"/>
            <a:r>
              <a:rPr lang="en-US" sz="2000" dirty="0" smtClean="0"/>
              <a:t>- Examined strains may not </a:t>
            </a:r>
            <a:r>
              <a:rPr lang="en-US" sz="2000" dirty="0"/>
              <a:t>fully </a:t>
            </a:r>
            <a:r>
              <a:rPr lang="en-US" sz="2000" dirty="0" smtClean="0"/>
              <a:t>representative for house mice</a:t>
            </a:r>
            <a:endParaRPr lang="en-US" sz="2000" b="1" dirty="0"/>
          </a:p>
          <a:p>
            <a:endParaRPr lang="en-US" sz="2400" dirty="0" smtClean="0"/>
          </a:p>
          <a:p>
            <a:r>
              <a:rPr lang="en-US" sz="2400" dirty="0" smtClean="0"/>
              <a:t>1. Distinct </a:t>
            </a:r>
            <a:r>
              <a:rPr lang="en-US" sz="2400" dirty="0"/>
              <a:t>evolutionary trajectories for sex specific genome wide recombination </a:t>
            </a:r>
            <a:r>
              <a:rPr lang="en-US" sz="2400" dirty="0" smtClean="0"/>
              <a:t>rates</a:t>
            </a:r>
          </a:p>
          <a:p>
            <a:r>
              <a:rPr lang="en-US" sz="2400" dirty="0" smtClean="0"/>
              <a:t>2. Evolution of interference and genome-wide recombination rate at short time scales</a:t>
            </a:r>
            <a:endParaRPr lang="en-US" sz="2400" dirty="0"/>
          </a:p>
          <a:p>
            <a:pPr marL="342900" indent="-342900">
              <a:buFont typeface="Arial" panose="020B0604020202020204" pitchFamily="34" charset="0"/>
              <a:buChar char="•"/>
            </a:pPr>
            <a:r>
              <a:rPr lang="en-US" sz="2400" dirty="0" smtClean="0"/>
              <a:t>Increased sampling of natural genetic variation from rare strains</a:t>
            </a:r>
          </a:p>
          <a:p>
            <a:pPr marL="342900" indent="-342900">
              <a:buFont typeface="Arial" panose="020B0604020202020204" pitchFamily="34" charset="0"/>
              <a:buChar char="•"/>
            </a:pPr>
            <a:r>
              <a:rPr lang="en-US" sz="2400" dirty="0" smtClean="0"/>
              <a:t>Analysis of multiple meiotic traits </a:t>
            </a:r>
            <a:endParaRPr lang="en-US" sz="2400" dirty="0"/>
          </a:p>
          <a:p>
            <a:pPr marL="342900" indent="-342900">
              <a:buFont typeface="Arial" panose="020B0604020202020204" pitchFamily="34" charset="0"/>
              <a:buChar char="•"/>
            </a:pPr>
            <a:r>
              <a:rPr lang="en-US" sz="2400" dirty="0" smtClean="0"/>
              <a:t>Examining recombination meiotic traits in both sexes</a:t>
            </a:r>
          </a:p>
        </p:txBody>
      </p:sp>
    </p:spTree>
    <p:extLst>
      <p:ext uri="{BB962C8B-B14F-4D97-AF65-F5344CB8AC3E}">
        <p14:creationId xmlns:p14="http://schemas.microsoft.com/office/powerpoint/2010/main" val="283203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93531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Chapter 3, </a:t>
            </a:r>
            <a:r>
              <a:rPr lang="en-US" dirty="0" smtClean="0"/>
              <a:t>Variatio</a:t>
            </a:r>
            <a:r>
              <a:rPr lang="en-US" dirty="0" smtClean="0"/>
              <a:t>n in recombination rates  across cells</a:t>
            </a:r>
            <a:endParaRPr lang="en-US" dirty="0"/>
          </a:p>
        </p:txBody>
      </p:sp>
      <p:sp>
        <p:nvSpPr>
          <p:cNvPr id="17" name="Content Placeholder 2"/>
          <p:cNvSpPr>
            <a:spLocks noGrp="1"/>
          </p:cNvSpPr>
          <p:nvPr>
            <p:ph idx="1"/>
          </p:nvPr>
        </p:nvSpPr>
        <p:spPr>
          <a:xfrm>
            <a:off x="6803136" y="1726602"/>
            <a:ext cx="5388864" cy="4674197"/>
          </a:xfrm>
        </p:spPr>
        <p:txBody>
          <a:bodyPr>
            <a:normAutofit/>
          </a:bodyPr>
          <a:lstStyle/>
          <a:p>
            <a:r>
              <a:rPr lang="en-US" dirty="0" smtClean="0"/>
              <a:t>Variance </a:t>
            </a:r>
            <a:r>
              <a:rPr lang="en-US" dirty="0"/>
              <a:t>of a trait can shape </a:t>
            </a:r>
            <a:r>
              <a:rPr lang="en-US" dirty="0" smtClean="0"/>
              <a:t>the effectiveness of selection</a:t>
            </a:r>
            <a:endParaRPr lang="en-US" dirty="0" smtClean="0"/>
          </a:p>
          <a:p>
            <a:r>
              <a:rPr lang="en-US" dirty="0" smtClean="0"/>
              <a:t>Sex </a:t>
            </a:r>
            <a:r>
              <a:rPr lang="en-US" dirty="0" smtClean="0"/>
              <a:t>difference are mostly </a:t>
            </a:r>
            <a:r>
              <a:rPr lang="en-US" dirty="0" smtClean="0"/>
              <a:t>from humans </a:t>
            </a:r>
            <a:r>
              <a:rPr lang="en-US" dirty="0" smtClean="0"/>
              <a:t>and </a:t>
            </a:r>
            <a:r>
              <a:rPr lang="en-US" dirty="0" smtClean="0"/>
              <a:t>classical lab strains of mice</a:t>
            </a:r>
          </a:p>
          <a:p>
            <a:pPr marL="0" indent="0">
              <a:buNone/>
            </a:pPr>
            <a:r>
              <a:rPr lang="en-US" b="1" dirty="0" smtClean="0"/>
              <a:t>Approach</a:t>
            </a:r>
          </a:p>
          <a:p>
            <a:r>
              <a:rPr lang="en-US" dirty="0" err="1" smtClean="0"/>
              <a:t>Var</a:t>
            </a:r>
            <a:r>
              <a:rPr lang="en-US" dirty="0" smtClean="0"/>
              <a:t>( CO count </a:t>
            </a:r>
            <a:r>
              <a:rPr lang="en-US" dirty="0"/>
              <a:t>), </a:t>
            </a:r>
            <a:r>
              <a:rPr lang="en-US" dirty="0" err="1"/>
              <a:t>cV</a:t>
            </a:r>
            <a:r>
              <a:rPr lang="en-US" dirty="0" smtClean="0"/>
              <a:t>( CO count )</a:t>
            </a:r>
            <a:endParaRPr lang="en-US" dirty="0" smtClean="0"/>
          </a:p>
          <a:p>
            <a:r>
              <a:rPr lang="en-US" dirty="0"/>
              <a:t>Similar </a:t>
            </a:r>
            <a:r>
              <a:rPr lang="en-US" dirty="0" err="1"/>
              <a:t>glm</a:t>
            </a:r>
            <a:r>
              <a:rPr lang="en-US" dirty="0"/>
              <a:t> framework from Chapter </a:t>
            </a:r>
            <a:r>
              <a:rPr lang="en-US" dirty="0" smtClean="0"/>
              <a:t>2 + </a:t>
            </a:r>
            <a:r>
              <a:rPr lang="en-US" dirty="0"/>
              <a:t>Permutations</a:t>
            </a:r>
            <a:endParaRPr lang="en-US" dirty="0" smtClean="0"/>
          </a:p>
          <a:p>
            <a:r>
              <a:rPr lang="en-US" dirty="0" smtClean="0"/>
              <a:t>Full and high quality cell datasets</a:t>
            </a:r>
          </a:p>
        </p:txBody>
      </p:sp>
      <p:grpSp>
        <p:nvGrpSpPr>
          <p:cNvPr id="6" name="Group 5"/>
          <p:cNvGrpSpPr/>
          <p:nvPr/>
        </p:nvGrpSpPr>
        <p:grpSpPr>
          <a:xfrm>
            <a:off x="0" y="2748018"/>
            <a:ext cx="6161574" cy="3971355"/>
            <a:chOff x="0" y="2748018"/>
            <a:chExt cx="6161574" cy="3971355"/>
          </a:xfrm>
        </p:grpSpPr>
        <p:grpSp>
          <p:nvGrpSpPr>
            <p:cNvPr id="7" name="Group 6"/>
            <p:cNvGrpSpPr/>
            <p:nvPr/>
          </p:nvGrpSpPr>
          <p:grpSpPr>
            <a:xfrm>
              <a:off x="0" y="2748018"/>
              <a:ext cx="6161574" cy="3971355"/>
              <a:chOff x="42185" y="1634507"/>
              <a:chExt cx="6161574" cy="3971355"/>
            </a:xfrm>
          </p:grpSpPr>
          <p:sp>
            <p:nvSpPr>
              <p:cNvPr id="15" name="TextBox 14"/>
              <p:cNvSpPr txBox="1"/>
              <p:nvPr/>
            </p:nvSpPr>
            <p:spPr>
              <a:xfrm>
                <a:off x="4626295" y="2691837"/>
                <a:ext cx="1120264" cy="276999"/>
              </a:xfrm>
              <a:prstGeom prst="rect">
                <a:avLst/>
              </a:prstGeom>
              <a:noFill/>
            </p:spPr>
            <p:txBody>
              <a:bodyPr wrap="square" rtlCol="0">
                <a:spAutoFit/>
              </a:bodyPr>
              <a:lstStyle/>
              <a:p>
                <a:pPr algn="r"/>
                <a:r>
                  <a:rPr lang="en-US" sz="1200" dirty="0" smtClean="0"/>
                  <a:t>Human</a:t>
                </a:r>
                <a:endParaRPr lang="en-US" sz="1200" dirty="0"/>
              </a:p>
            </p:txBody>
          </p:sp>
          <p:pic>
            <p:nvPicPr>
              <p:cNvPr id="5" name="Picture 4"/>
              <p:cNvPicPr>
                <a:picLocks noChangeAspect="1"/>
              </p:cNvPicPr>
              <p:nvPr/>
            </p:nvPicPr>
            <p:blipFill rotWithShape="1">
              <a:blip r:embed="rId3"/>
              <a:srcRect t="38431" b="-2327"/>
              <a:stretch/>
            </p:blipFill>
            <p:spPr>
              <a:xfrm>
                <a:off x="504568" y="1634507"/>
                <a:ext cx="5699191" cy="3971355"/>
              </a:xfrm>
              <a:prstGeom prst="rect">
                <a:avLst/>
              </a:prstGeom>
            </p:spPr>
          </p:pic>
          <p:sp>
            <p:nvSpPr>
              <p:cNvPr id="3" name="TextBox 2"/>
              <p:cNvSpPr txBox="1"/>
              <p:nvPr/>
            </p:nvSpPr>
            <p:spPr>
              <a:xfrm>
                <a:off x="42185" y="5328863"/>
                <a:ext cx="3578868" cy="276999"/>
              </a:xfrm>
              <a:prstGeom prst="rect">
                <a:avLst/>
              </a:prstGeom>
              <a:noFill/>
            </p:spPr>
            <p:txBody>
              <a:bodyPr wrap="square" rtlCol="0">
                <a:spAutoFit/>
              </a:bodyPr>
              <a:lstStyle/>
              <a:p>
                <a:pPr algn="r"/>
                <a:r>
                  <a:rPr lang="en-US" sz="1200" dirty="0" err="1"/>
                  <a:t>Gruhn</a:t>
                </a:r>
                <a:r>
                  <a:rPr lang="en-US" sz="1200" dirty="0"/>
                  <a:t>, Jennifer R., et al.  </a:t>
                </a:r>
                <a:r>
                  <a:rPr lang="en-US" sz="1200" i="1" dirty="0" err="1"/>
                  <a:t>PloS</a:t>
                </a:r>
                <a:r>
                  <a:rPr lang="en-US" sz="1200" i="1" dirty="0"/>
                  <a:t> one</a:t>
                </a:r>
                <a:r>
                  <a:rPr lang="en-US" sz="1200" dirty="0"/>
                  <a:t> 8.12 (2013).</a:t>
                </a:r>
              </a:p>
            </p:txBody>
          </p:sp>
        </p:grpSp>
        <p:sp>
          <p:nvSpPr>
            <p:cNvPr id="2" name="TextBox 1"/>
            <p:cNvSpPr txBox="1"/>
            <p:nvPr/>
          </p:nvSpPr>
          <p:spPr>
            <a:xfrm>
              <a:off x="4873102" y="3491699"/>
              <a:ext cx="1288472" cy="369332"/>
            </a:xfrm>
            <a:prstGeom prst="rect">
              <a:avLst/>
            </a:prstGeom>
            <a:noFill/>
          </p:spPr>
          <p:txBody>
            <a:bodyPr wrap="square" rtlCol="0">
              <a:spAutoFit/>
            </a:bodyPr>
            <a:lstStyle/>
            <a:p>
              <a:r>
                <a:rPr lang="en-US" dirty="0" smtClean="0"/>
                <a:t>human</a:t>
              </a:r>
              <a:endParaRPr lang="en-US" dirty="0"/>
            </a:p>
          </p:txBody>
        </p:sp>
      </p:grpSp>
      <p:sp>
        <p:nvSpPr>
          <p:cNvPr id="10" name="TextBox 9"/>
          <p:cNvSpPr txBox="1"/>
          <p:nvPr/>
        </p:nvSpPr>
        <p:spPr>
          <a:xfrm>
            <a:off x="838200" y="1873363"/>
            <a:ext cx="5165411" cy="830997"/>
          </a:xfrm>
          <a:prstGeom prst="rect">
            <a:avLst/>
          </a:prstGeom>
          <a:solidFill>
            <a:schemeClr val="bg1"/>
          </a:solidFill>
          <a:ln>
            <a:solidFill>
              <a:schemeClr val="tx1"/>
            </a:solidFill>
          </a:ln>
        </p:spPr>
        <p:txBody>
          <a:bodyPr wrap="square" rtlCol="0">
            <a:spAutoFit/>
          </a:bodyPr>
          <a:lstStyle/>
          <a:p>
            <a:pPr algn="ctr"/>
            <a:r>
              <a:rPr lang="en-US" sz="2400" i="1" dirty="0" smtClean="0"/>
              <a:t>Has between cell variance in CO count evolved in house mice?</a:t>
            </a:r>
          </a:p>
        </p:txBody>
      </p:sp>
    </p:spTree>
    <p:extLst>
      <p:ext uri="{BB962C8B-B14F-4D97-AF65-F5344CB8AC3E}">
        <p14:creationId xmlns:p14="http://schemas.microsoft.com/office/powerpoint/2010/main" val="38344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Preliminary Results</a:t>
            </a:r>
            <a:endParaRPr lang="en-US" dirty="0"/>
          </a:p>
        </p:txBody>
      </p:sp>
      <p:grpSp>
        <p:nvGrpSpPr>
          <p:cNvPr id="6" name="Group 5"/>
          <p:cNvGrpSpPr/>
          <p:nvPr/>
        </p:nvGrpSpPr>
        <p:grpSpPr>
          <a:xfrm>
            <a:off x="220054" y="1721786"/>
            <a:ext cx="5089081" cy="4513845"/>
            <a:chOff x="695424" y="1651879"/>
            <a:chExt cx="5089081" cy="4513845"/>
          </a:xfrm>
        </p:grpSpPr>
        <p:pic>
          <p:nvPicPr>
            <p:cNvPr id="4" name="Picture 3"/>
            <p:cNvPicPr>
              <a:picLocks noChangeAspect="1"/>
            </p:cNvPicPr>
            <p:nvPr/>
          </p:nvPicPr>
          <p:blipFill rotWithShape="1">
            <a:blip r:embed="rId3"/>
            <a:srcRect t="6819" b="3841"/>
            <a:stretch/>
          </p:blipFill>
          <p:spPr>
            <a:xfrm>
              <a:off x="880089" y="1920239"/>
              <a:ext cx="4752016" cy="4245485"/>
            </a:xfrm>
            <a:prstGeom prst="rect">
              <a:avLst/>
            </a:prstGeom>
          </p:spPr>
        </p:pic>
        <p:sp>
          <p:nvSpPr>
            <p:cNvPr id="8" name="TextBox 7"/>
            <p:cNvSpPr txBox="1"/>
            <p:nvPr/>
          </p:nvSpPr>
          <p:spPr>
            <a:xfrm rot="16200000">
              <a:off x="-252025" y="3739277"/>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sp>
          <p:nvSpPr>
            <p:cNvPr id="13" name="TextBox 12"/>
            <p:cNvSpPr txBox="1"/>
            <p:nvPr/>
          </p:nvSpPr>
          <p:spPr>
            <a:xfrm>
              <a:off x="713742" y="1651879"/>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Male variance</a:t>
              </a:r>
              <a:endParaRPr lang="en-US" sz="2800" dirty="0"/>
            </a:p>
          </p:txBody>
        </p:sp>
      </p:grpSp>
      <p:grpSp>
        <p:nvGrpSpPr>
          <p:cNvPr id="3" name="Group 2"/>
          <p:cNvGrpSpPr/>
          <p:nvPr/>
        </p:nvGrpSpPr>
        <p:grpSpPr>
          <a:xfrm>
            <a:off x="4384877" y="1646365"/>
            <a:ext cx="5310316" cy="4694970"/>
            <a:chOff x="6096000" y="1496122"/>
            <a:chExt cx="5310316" cy="4694970"/>
          </a:xfrm>
        </p:grpSpPr>
        <p:pic>
          <p:nvPicPr>
            <p:cNvPr id="5" name="Picture 4"/>
            <p:cNvPicPr>
              <a:picLocks noChangeAspect="1"/>
            </p:cNvPicPr>
            <p:nvPr/>
          </p:nvPicPr>
          <p:blipFill rotWithShape="1">
            <a:blip r:embed="rId4"/>
            <a:srcRect t="9406" b="4343"/>
            <a:stretch/>
          </p:blipFill>
          <p:spPr>
            <a:xfrm>
              <a:off x="6539450" y="1993392"/>
              <a:ext cx="4866866" cy="4197700"/>
            </a:xfrm>
            <a:prstGeom prst="rect">
              <a:avLst/>
            </a:prstGeom>
          </p:spPr>
        </p:pic>
        <p:sp>
          <p:nvSpPr>
            <p:cNvPr id="9" name="TextBox 8"/>
            <p:cNvSpPr txBox="1"/>
            <p:nvPr/>
          </p:nvSpPr>
          <p:spPr>
            <a:xfrm rot="16200000">
              <a:off x="5407336" y="3744790"/>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sp>
          <p:nvSpPr>
            <p:cNvPr id="12" name="TextBox 11"/>
            <p:cNvSpPr txBox="1"/>
            <p:nvPr/>
          </p:nvSpPr>
          <p:spPr>
            <a:xfrm>
              <a:off x="6096000" y="1496122"/>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Female variance</a:t>
              </a:r>
              <a:endParaRPr lang="en-US" sz="2800" dirty="0"/>
            </a:p>
          </p:txBody>
        </p:sp>
      </p:grpSp>
      <p:sp>
        <p:nvSpPr>
          <p:cNvPr id="7" name="Content Placeholder 2"/>
          <p:cNvSpPr txBox="1">
            <a:spLocks/>
          </p:cNvSpPr>
          <p:nvPr/>
        </p:nvSpPr>
        <p:spPr>
          <a:xfrm>
            <a:off x="7261760" y="4506077"/>
            <a:ext cx="4529799" cy="1835258"/>
          </a:xfrm>
          <a:prstGeom prst="rect">
            <a:avLst/>
          </a:prstGeom>
          <a:solidFill>
            <a:schemeClr val="bg1"/>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smtClean="0"/>
              <a:t>Mixed model</a:t>
            </a:r>
          </a:p>
          <a:p>
            <a:pPr marL="0" indent="0">
              <a:buNone/>
            </a:pPr>
            <a:r>
              <a:rPr lang="en-US" sz="2000" dirty="0" smtClean="0"/>
              <a:t>Sex highly significant (p = </a:t>
            </a:r>
            <a:r>
              <a:rPr lang="en-US" sz="2000" dirty="0"/>
              <a:t> 6.3110^{-8</a:t>
            </a:r>
            <a:r>
              <a:rPr lang="en-US" sz="2000" dirty="0" smtClean="0"/>
              <a:t>} )</a:t>
            </a:r>
            <a:endParaRPr lang="en-US" sz="2000" dirty="0"/>
          </a:p>
          <a:p>
            <a:pPr marL="0" indent="0">
              <a:buNone/>
            </a:pPr>
            <a:r>
              <a:rPr lang="en-US" sz="2000" b="1" dirty="0" err="1" smtClean="0"/>
              <a:t>Glms</a:t>
            </a:r>
            <a:endParaRPr lang="en-US" sz="2000" b="1" dirty="0" smtClean="0"/>
          </a:p>
          <a:p>
            <a:pPr marL="0" indent="0">
              <a:buNone/>
            </a:pPr>
            <a:r>
              <a:rPr lang="en-US" sz="2000" dirty="0"/>
              <a:t>S</a:t>
            </a:r>
            <a:r>
              <a:rPr lang="en-US" sz="2000" dirty="0" smtClean="0"/>
              <a:t>ex weakly significant effect (p </a:t>
            </a:r>
            <a:r>
              <a:rPr lang="en-US" sz="2000" dirty="0"/>
              <a:t>=</a:t>
            </a:r>
            <a:r>
              <a:rPr lang="en-US" sz="2000" dirty="0" smtClean="0"/>
              <a:t>0.07)</a:t>
            </a:r>
          </a:p>
        </p:txBody>
      </p:sp>
    </p:spTree>
    <p:extLst>
      <p:ext uri="{BB962C8B-B14F-4D97-AF65-F5344CB8AC3E}">
        <p14:creationId xmlns:p14="http://schemas.microsoft.com/office/powerpoint/2010/main" val="43638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515600" cy="1325563"/>
          </a:xfrm>
        </p:spPr>
        <p:txBody>
          <a:bodyPr/>
          <a:lstStyle/>
          <a:p>
            <a:r>
              <a:rPr lang="en-US" dirty="0" smtClean="0"/>
              <a:t>Chapter 3, Preliminary Results</a:t>
            </a:r>
            <a:endParaRPr lang="en-US" dirty="0"/>
          </a:p>
        </p:txBody>
      </p:sp>
      <p:grpSp>
        <p:nvGrpSpPr>
          <p:cNvPr id="10" name="Group 9"/>
          <p:cNvGrpSpPr/>
          <p:nvPr/>
        </p:nvGrpSpPr>
        <p:grpSpPr>
          <a:xfrm>
            <a:off x="838200" y="1515649"/>
            <a:ext cx="10495854" cy="4903358"/>
            <a:chOff x="838200" y="1515649"/>
            <a:chExt cx="10495854" cy="4903358"/>
          </a:xfrm>
        </p:grpSpPr>
        <p:pic>
          <p:nvPicPr>
            <p:cNvPr id="5" name="Picture 4"/>
            <p:cNvPicPr>
              <a:picLocks noChangeAspect="1"/>
            </p:cNvPicPr>
            <p:nvPr/>
          </p:nvPicPr>
          <p:blipFill rotWithShape="1">
            <a:blip r:embed="rId3"/>
            <a:srcRect t="6798"/>
            <a:stretch/>
          </p:blipFill>
          <p:spPr>
            <a:xfrm>
              <a:off x="1531097" y="1515649"/>
              <a:ext cx="8196046" cy="4641748"/>
            </a:xfrm>
            <a:prstGeom prst="rect">
              <a:avLst/>
            </a:prstGeom>
          </p:spPr>
        </p:pic>
        <p:pic>
          <p:nvPicPr>
            <p:cNvPr id="6" name="Picture 5"/>
            <p:cNvPicPr>
              <a:picLocks noChangeAspect="1"/>
            </p:cNvPicPr>
            <p:nvPr/>
          </p:nvPicPr>
          <p:blipFill rotWithShape="1">
            <a:blip r:embed="rId4"/>
            <a:srcRect l="74681" t="-3821" r="473" b="5318"/>
            <a:stretch/>
          </p:blipFill>
          <p:spPr>
            <a:xfrm>
              <a:off x="10027768" y="2117802"/>
              <a:ext cx="1306286" cy="3236686"/>
            </a:xfrm>
            <a:prstGeom prst="rect">
              <a:avLst/>
            </a:prstGeom>
          </p:spPr>
        </p:pic>
        <p:sp>
          <p:nvSpPr>
            <p:cNvPr id="8" name="TextBox 7"/>
            <p:cNvSpPr txBox="1"/>
            <p:nvPr/>
          </p:nvSpPr>
          <p:spPr>
            <a:xfrm rot="16200000">
              <a:off x="-548440" y="3259091"/>
              <a:ext cx="3727387" cy="954107"/>
            </a:xfrm>
            <a:prstGeom prst="rect">
              <a:avLst/>
            </a:prstGeom>
            <a:solidFill>
              <a:schemeClr val="bg1"/>
            </a:solidFill>
            <a:ln>
              <a:solidFill>
                <a:schemeClr val="bg1"/>
              </a:solidFill>
            </a:ln>
          </p:spPr>
          <p:txBody>
            <a:bodyPr wrap="square" rtlCol="0">
              <a:spAutoFit/>
            </a:bodyPr>
            <a:lstStyle/>
            <a:p>
              <a:pPr algn="ctr"/>
              <a:r>
                <a:rPr lang="en-US" sz="2800" dirty="0" smtClean="0"/>
                <a:t>Variation in recombination rate</a:t>
              </a:r>
              <a:endParaRPr lang="en-US" sz="2800" dirty="0"/>
            </a:p>
          </p:txBody>
        </p:sp>
        <p:sp>
          <p:nvSpPr>
            <p:cNvPr id="9" name="TextBox 8"/>
            <p:cNvSpPr txBox="1"/>
            <p:nvPr/>
          </p:nvSpPr>
          <p:spPr>
            <a:xfrm>
              <a:off x="3358069" y="5895787"/>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Mean Recombination Rate</a:t>
              </a:r>
              <a:endParaRPr lang="en-US" sz="2800" dirty="0"/>
            </a:p>
          </p:txBody>
        </p:sp>
      </p:grpSp>
    </p:spTree>
    <p:extLst>
      <p:ext uri="{BB962C8B-B14F-4D97-AF65-F5344CB8AC3E}">
        <p14:creationId xmlns:p14="http://schemas.microsoft.com/office/powerpoint/2010/main" val="793294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339"/>
            <a:ext cx="10515600" cy="1325563"/>
          </a:xfrm>
        </p:spPr>
        <p:txBody>
          <a:bodyPr/>
          <a:lstStyle/>
          <a:p>
            <a:r>
              <a:rPr lang="en-US" dirty="0" smtClean="0"/>
              <a:t>Chapter 3, </a:t>
            </a:r>
            <a:r>
              <a:rPr lang="en-US" dirty="0" smtClean="0"/>
              <a:t>Permutations</a:t>
            </a:r>
            <a:endParaRPr lang="en-US" dirty="0"/>
          </a:p>
        </p:txBody>
      </p:sp>
      <p:sp>
        <p:nvSpPr>
          <p:cNvPr id="3" name="Content Placeholder 2"/>
          <p:cNvSpPr>
            <a:spLocks noGrp="1"/>
          </p:cNvSpPr>
          <p:nvPr>
            <p:ph idx="1"/>
          </p:nvPr>
        </p:nvSpPr>
        <p:spPr>
          <a:xfrm>
            <a:off x="8315540" y="1690688"/>
            <a:ext cx="3876459" cy="4675603"/>
          </a:xfrm>
        </p:spPr>
        <p:txBody>
          <a:bodyPr>
            <a:normAutofit fontScale="70000" lnSpcReduction="20000"/>
          </a:bodyPr>
          <a:lstStyle/>
          <a:p>
            <a:pPr marL="0" indent="0">
              <a:buNone/>
            </a:pPr>
            <a:r>
              <a:rPr lang="en-US" sz="4200" dirty="0" smtClean="0"/>
              <a:t>Sex specific </a:t>
            </a:r>
            <a:r>
              <a:rPr lang="en-US" sz="4200" dirty="0"/>
              <a:t>v</a:t>
            </a:r>
            <a:r>
              <a:rPr lang="en-US" sz="4200" dirty="0" smtClean="0"/>
              <a:t>ariance </a:t>
            </a:r>
            <a:r>
              <a:rPr lang="en-US" sz="4200" dirty="0" smtClean="0"/>
              <a:t>across strains</a:t>
            </a:r>
          </a:p>
          <a:p>
            <a:r>
              <a:rPr lang="en-US" sz="4200" dirty="0"/>
              <a:t>P</a:t>
            </a:r>
            <a:r>
              <a:rPr lang="en-US" sz="4200" dirty="0" smtClean="0"/>
              <a:t>ool all cells within sex, randomize strain for the same number of MLH1 counts</a:t>
            </a:r>
          </a:p>
          <a:p>
            <a:r>
              <a:rPr lang="en-US" sz="4200" dirty="0" smtClean="0"/>
              <a:t>Calculate the variance across ‘strains’</a:t>
            </a:r>
          </a:p>
          <a:p>
            <a:pPr marL="0" indent="0">
              <a:buNone/>
            </a:pPr>
            <a:r>
              <a:rPr lang="en-US" sz="4200" b="1" dirty="0" smtClean="0"/>
              <a:t>No evidence of strain effects for the observed variance across cells </a:t>
            </a:r>
            <a:endParaRPr lang="en-US" dirty="0" smtClean="0"/>
          </a:p>
        </p:txBody>
      </p:sp>
      <p:grpSp>
        <p:nvGrpSpPr>
          <p:cNvPr id="6" name="Group 5"/>
          <p:cNvGrpSpPr/>
          <p:nvPr/>
        </p:nvGrpSpPr>
        <p:grpSpPr>
          <a:xfrm>
            <a:off x="579559" y="1690687"/>
            <a:ext cx="3709456" cy="3513483"/>
            <a:chOff x="785614" y="1321356"/>
            <a:chExt cx="3616569" cy="3349196"/>
          </a:xfrm>
        </p:grpSpPr>
        <p:pic>
          <p:nvPicPr>
            <p:cNvPr id="4" name="Picture 3"/>
            <p:cNvPicPr>
              <a:picLocks noChangeAspect="1"/>
            </p:cNvPicPr>
            <p:nvPr/>
          </p:nvPicPr>
          <p:blipFill rotWithShape="1">
            <a:blip r:embed="rId3"/>
            <a:srcRect t="6838"/>
            <a:stretch/>
          </p:blipFill>
          <p:spPr>
            <a:xfrm>
              <a:off x="785614" y="1690688"/>
              <a:ext cx="3198557" cy="2979864"/>
            </a:xfrm>
            <a:prstGeom prst="rect">
              <a:avLst/>
            </a:prstGeom>
            <a:ln>
              <a:solidFill>
                <a:schemeClr val="tx1"/>
              </a:solidFill>
            </a:ln>
          </p:spPr>
        </p:pic>
        <p:sp>
          <p:nvSpPr>
            <p:cNvPr id="8" name="TextBox 7"/>
            <p:cNvSpPr txBox="1"/>
            <p:nvPr/>
          </p:nvSpPr>
          <p:spPr>
            <a:xfrm>
              <a:off x="1188719" y="1321356"/>
              <a:ext cx="3213464" cy="369332"/>
            </a:xfrm>
            <a:prstGeom prst="rect">
              <a:avLst/>
            </a:prstGeom>
            <a:noFill/>
          </p:spPr>
          <p:txBody>
            <a:bodyPr wrap="square" rtlCol="0">
              <a:spAutoFit/>
            </a:bodyPr>
            <a:lstStyle/>
            <a:p>
              <a:r>
                <a:rPr lang="en-US" dirty="0" smtClean="0"/>
                <a:t>Male variance across strains</a:t>
              </a:r>
              <a:endParaRPr lang="en-US" dirty="0"/>
            </a:p>
          </p:txBody>
        </p:sp>
        <p:sp>
          <p:nvSpPr>
            <p:cNvPr id="9" name="TextBox 8"/>
            <p:cNvSpPr txBox="1"/>
            <p:nvPr/>
          </p:nvSpPr>
          <p:spPr>
            <a:xfrm>
              <a:off x="2593898" y="2119930"/>
              <a:ext cx="1390273" cy="646331"/>
            </a:xfrm>
            <a:prstGeom prst="rect">
              <a:avLst/>
            </a:prstGeom>
            <a:noFill/>
          </p:spPr>
          <p:txBody>
            <a:bodyPr wrap="square" rtlCol="0">
              <a:spAutoFit/>
            </a:bodyPr>
            <a:lstStyle/>
            <a:p>
              <a:r>
                <a:rPr lang="en-US" dirty="0" smtClean="0"/>
                <a:t>n=10,000</a:t>
              </a:r>
            </a:p>
            <a:p>
              <a:r>
                <a:rPr lang="en-US" dirty="0" smtClean="0"/>
                <a:t>p= </a:t>
              </a:r>
              <a:r>
                <a:rPr lang="en-US" dirty="0"/>
                <a:t>0.46 </a:t>
              </a:r>
            </a:p>
          </p:txBody>
        </p:sp>
      </p:grpSp>
      <p:grpSp>
        <p:nvGrpSpPr>
          <p:cNvPr id="22" name="Group 21"/>
          <p:cNvGrpSpPr/>
          <p:nvPr/>
        </p:nvGrpSpPr>
        <p:grpSpPr>
          <a:xfrm>
            <a:off x="4088361" y="1672371"/>
            <a:ext cx="3393308" cy="3565949"/>
            <a:chOff x="4484362" y="1631711"/>
            <a:chExt cx="3415425" cy="3763589"/>
          </a:xfrm>
        </p:grpSpPr>
        <p:pic>
          <p:nvPicPr>
            <p:cNvPr id="20" name="Picture 19"/>
            <p:cNvPicPr>
              <a:picLocks noChangeAspect="1"/>
            </p:cNvPicPr>
            <p:nvPr/>
          </p:nvPicPr>
          <p:blipFill rotWithShape="1">
            <a:blip r:embed="rId4"/>
            <a:srcRect t="5044"/>
            <a:stretch/>
          </p:blipFill>
          <p:spPr>
            <a:xfrm>
              <a:off x="4484362" y="2059966"/>
              <a:ext cx="3415425" cy="3335334"/>
            </a:xfrm>
            <a:prstGeom prst="rect">
              <a:avLst/>
            </a:prstGeom>
            <a:ln>
              <a:solidFill>
                <a:schemeClr val="tx1"/>
              </a:solidFill>
            </a:ln>
          </p:spPr>
        </p:pic>
        <p:sp>
          <p:nvSpPr>
            <p:cNvPr id="21" name="TextBox 20"/>
            <p:cNvSpPr txBox="1"/>
            <p:nvPr/>
          </p:nvSpPr>
          <p:spPr>
            <a:xfrm>
              <a:off x="4686323" y="1631711"/>
              <a:ext cx="3213464" cy="369332"/>
            </a:xfrm>
            <a:prstGeom prst="rect">
              <a:avLst/>
            </a:prstGeom>
            <a:solidFill>
              <a:schemeClr val="bg1"/>
            </a:solidFill>
          </p:spPr>
          <p:txBody>
            <a:bodyPr wrap="square" rtlCol="0">
              <a:spAutoFit/>
            </a:bodyPr>
            <a:lstStyle/>
            <a:p>
              <a:r>
                <a:rPr lang="en-US" dirty="0" smtClean="0"/>
                <a:t>Fem</a:t>
              </a:r>
              <a:r>
                <a:rPr lang="en-US" dirty="0" smtClean="0"/>
                <a:t>ale </a:t>
              </a:r>
              <a:r>
                <a:rPr lang="en-US" dirty="0" smtClean="0"/>
                <a:t>variance across strains</a:t>
              </a:r>
              <a:endParaRPr lang="en-US" dirty="0"/>
            </a:p>
          </p:txBody>
        </p:sp>
      </p:grpSp>
      <p:sp>
        <p:nvSpPr>
          <p:cNvPr id="23" name="TextBox 22"/>
          <p:cNvSpPr txBox="1"/>
          <p:nvPr/>
        </p:nvSpPr>
        <p:spPr>
          <a:xfrm>
            <a:off x="5813196" y="2316414"/>
            <a:ext cx="1390273" cy="646331"/>
          </a:xfrm>
          <a:prstGeom prst="rect">
            <a:avLst/>
          </a:prstGeom>
          <a:noFill/>
        </p:spPr>
        <p:txBody>
          <a:bodyPr wrap="square" rtlCol="0">
            <a:spAutoFit/>
          </a:bodyPr>
          <a:lstStyle/>
          <a:p>
            <a:r>
              <a:rPr lang="en-US" dirty="0" smtClean="0"/>
              <a:t>n=10,000</a:t>
            </a:r>
          </a:p>
          <a:p>
            <a:r>
              <a:rPr lang="en-US" dirty="0" smtClean="0"/>
              <a:t>p= </a:t>
            </a:r>
            <a:r>
              <a:rPr lang="en-US" dirty="0" smtClean="0"/>
              <a:t>0.83</a:t>
            </a:r>
            <a:r>
              <a:rPr lang="en-US" dirty="0"/>
              <a:t> </a:t>
            </a:r>
          </a:p>
        </p:txBody>
      </p:sp>
    </p:spTree>
    <p:extLst>
      <p:ext uri="{BB962C8B-B14F-4D97-AF65-F5344CB8AC3E}">
        <p14:creationId xmlns:p14="http://schemas.microsoft.com/office/powerpoint/2010/main" val="7551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31293" y="1933738"/>
            <a:ext cx="5635625" cy="4243225"/>
            <a:chOff x="460375" y="2423886"/>
            <a:chExt cx="5635625" cy="4243225"/>
          </a:xfrm>
        </p:grpSpPr>
        <p:pic>
          <p:nvPicPr>
            <p:cNvPr id="5" name="Picture 4"/>
            <p:cNvPicPr>
              <a:picLocks noChangeAspect="1"/>
            </p:cNvPicPr>
            <p:nvPr/>
          </p:nvPicPr>
          <p:blipFill rotWithShape="1">
            <a:blip r:embed="rId3"/>
            <a:srcRect t="11149" r="24202"/>
            <a:stretch/>
          </p:blipFill>
          <p:spPr>
            <a:xfrm>
              <a:off x="728890" y="2423886"/>
              <a:ext cx="5367110" cy="4020456"/>
            </a:xfrm>
            <a:prstGeom prst="rect">
              <a:avLst/>
            </a:prstGeom>
          </p:spPr>
        </p:pic>
        <p:cxnSp>
          <p:nvCxnSpPr>
            <p:cNvPr id="6" name="Straight Connector 5"/>
            <p:cNvCxnSpPr/>
            <p:nvPr/>
          </p:nvCxnSpPr>
          <p:spPr>
            <a:xfrm flipV="1">
              <a:off x="1590906" y="2525097"/>
              <a:ext cx="4219774" cy="3083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48574" y="4153009"/>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smtClean="0"/>
                <a:t>Male</a:t>
              </a:r>
              <a:endParaRPr lang="en-US" dirty="0"/>
            </a:p>
          </p:txBody>
        </p:sp>
        <p:sp>
          <p:nvSpPr>
            <p:cNvPr id="8" name="TextBox 7"/>
            <p:cNvSpPr txBox="1"/>
            <p:nvPr/>
          </p:nvSpPr>
          <p:spPr>
            <a:xfrm>
              <a:off x="2383971" y="6020780"/>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a:t>F</a:t>
              </a:r>
              <a:r>
                <a:rPr lang="en-US" dirty="0" smtClean="0"/>
                <a:t>emale</a:t>
              </a:r>
              <a:endParaRPr lang="en-US" dirty="0"/>
            </a:p>
          </p:txBody>
        </p:sp>
      </p:grpSp>
      <p:pic>
        <p:nvPicPr>
          <p:cNvPr id="9" name="Picture 8"/>
          <p:cNvPicPr>
            <a:picLocks noChangeAspect="1"/>
          </p:cNvPicPr>
          <p:nvPr/>
        </p:nvPicPr>
        <p:blipFill rotWithShape="1">
          <a:blip r:embed="rId3"/>
          <a:srcRect l="74681" t="-3821" r="473" b="5318"/>
          <a:stretch/>
        </p:blipFill>
        <p:spPr>
          <a:xfrm>
            <a:off x="8381598" y="1933738"/>
            <a:ext cx="1306286" cy="3236686"/>
          </a:xfrm>
          <a:prstGeom prst="rect">
            <a:avLst/>
          </a:prstGeom>
        </p:spPr>
      </p:pic>
      <p:sp>
        <p:nvSpPr>
          <p:cNvPr id="11" name="Title 1"/>
          <p:cNvSpPr>
            <a:spLocks noGrp="1"/>
          </p:cNvSpPr>
          <p:nvPr>
            <p:ph type="title"/>
          </p:nvPr>
        </p:nvSpPr>
        <p:spPr>
          <a:xfrm>
            <a:off x="838200" y="365125"/>
            <a:ext cx="10515600" cy="1325563"/>
          </a:xfrm>
        </p:spPr>
        <p:txBody>
          <a:bodyPr/>
          <a:lstStyle/>
          <a:p>
            <a:r>
              <a:rPr lang="en-US" dirty="0" smtClean="0"/>
              <a:t>Chapter 3, Preliminary Results</a:t>
            </a:r>
            <a:endParaRPr lang="en-US" dirty="0"/>
          </a:p>
        </p:txBody>
      </p:sp>
      <p:sp>
        <p:nvSpPr>
          <p:cNvPr id="12" name="TextBox 11"/>
          <p:cNvSpPr txBox="1"/>
          <p:nvPr/>
        </p:nvSpPr>
        <p:spPr>
          <a:xfrm>
            <a:off x="8381598" y="6197244"/>
            <a:ext cx="4335329" cy="369332"/>
          </a:xfrm>
          <a:prstGeom prst="rect">
            <a:avLst/>
          </a:prstGeom>
          <a:noFill/>
        </p:spPr>
        <p:txBody>
          <a:bodyPr wrap="square" rtlCol="0">
            <a:spAutoFit/>
          </a:bodyPr>
          <a:lstStyle/>
          <a:p>
            <a:r>
              <a:rPr lang="en-US" dirty="0" smtClean="0"/>
              <a:t>*no significant strain effects from </a:t>
            </a:r>
            <a:r>
              <a:rPr lang="en-US" dirty="0" err="1" smtClean="0"/>
              <a:t>glms</a:t>
            </a:r>
            <a:endParaRPr lang="en-US" dirty="0"/>
          </a:p>
        </p:txBody>
      </p:sp>
    </p:spTree>
    <p:extLst>
      <p:ext uri="{BB962C8B-B14F-4D97-AF65-F5344CB8AC3E}">
        <p14:creationId xmlns:p14="http://schemas.microsoft.com/office/powerpoint/2010/main" val="12375826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7339"/>
            <a:ext cx="10515600" cy="1325563"/>
          </a:xfrm>
        </p:spPr>
        <p:txBody>
          <a:bodyPr/>
          <a:lstStyle/>
          <a:p>
            <a:r>
              <a:rPr lang="en-US" dirty="0" smtClean="0"/>
              <a:t>Chapter 3, </a:t>
            </a:r>
            <a:r>
              <a:rPr lang="en-US" dirty="0" smtClean="0"/>
              <a:t>Permutations</a:t>
            </a:r>
            <a:endParaRPr lang="en-US" dirty="0"/>
          </a:p>
        </p:txBody>
      </p:sp>
      <p:sp>
        <p:nvSpPr>
          <p:cNvPr id="7" name="Content Placeholder 2"/>
          <p:cNvSpPr txBox="1">
            <a:spLocks/>
          </p:cNvSpPr>
          <p:nvPr/>
        </p:nvSpPr>
        <p:spPr>
          <a:xfrm>
            <a:off x="1005841" y="4215224"/>
            <a:ext cx="6547104" cy="20209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smtClean="0"/>
              <a:t>Sex </a:t>
            </a:r>
            <a:r>
              <a:rPr lang="en-US" sz="2300" dirty="0" smtClean="0"/>
              <a:t>difference in variance within strains</a:t>
            </a:r>
          </a:p>
          <a:p>
            <a:r>
              <a:rPr lang="en-US" sz="2300" dirty="0"/>
              <a:t>P</a:t>
            </a:r>
            <a:r>
              <a:rPr lang="en-US" sz="2300" dirty="0" smtClean="0"/>
              <a:t>ool all cells within a strain, randomize sex</a:t>
            </a:r>
          </a:p>
          <a:p>
            <a:r>
              <a:rPr lang="en-US" sz="2300" dirty="0" smtClean="0"/>
              <a:t>Calculate </a:t>
            </a:r>
            <a:r>
              <a:rPr lang="en-US" sz="2300" dirty="0" err="1" smtClean="0"/>
              <a:t>Female.var</a:t>
            </a:r>
            <a:r>
              <a:rPr lang="en-US" sz="2300" dirty="0"/>
              <a:t>,</a:t>
            </a:r>
            <a:r>
              <a:rPr lang="en-US" sz="2300" dirty="0" smtClean="0"/>
              <a:t> </a:t>
            </a:r>
            <a:r>
              <a:rPr lang="en-US" sz="2300" dirty="0" err="1" smtClean="0"/>
              <a:t>male.var</a:t>
            </a:r>
            <a:r>
              <a:rPr lang="en-US" sz="2300" dirty="0" smtClean="0"/>
              <a:t> difference</a:t>
            </a:r>
          </a:p>
          <a:p>
            <a:pPr marL="0" indent="0">
              <a:buFont typeface="Arial" panose="020B0604020202020204" pitchFamily="34" charset="0"/>
              <a:buNone/>
            </a:pPr>
            <a:r>
              <a:rPr lang="en-US" sz="2300" b="1" dirty="0" smtClean="0"/>
              <a:t>Sex </a:t>
            </a:r>
            <a:r>
              <a:rPr lang="en-US" sz="2300" b="1" dirty="0" smtClean="0"/>
              <a:t>differences are significant </a:t>
            </a:r>
            <a:r>
              <a:rPr lang="en-US" sz="2300" b="1" dirty="0" smtClean="0"/>
              <a:t>for all strains</a:t>
            </a:r>
          </a:p>
        </p:txBody>
      </p:sp>
      <p:grpSp>
        <p:nvGrpSpPr>
          <p:cNvPr id="13" name="Group 12"/>
          <p:cNvGrpSpPr/>
          <p:nvPr/>
        </p:nvGrpSpPr>
        <p:grpSpPr>
          <a:xfrm>
            <a:off x="2802456" y="1259039"/>
            <a:ext cx="6587088" cy="2445243"/>
            <a:chOff x="5266533" y="1222463"/>
            <a:chExt cx="6587088" cy="2445243"/>
          </a:xfrm>
        </p:grpSpPr>
        <p:pic>
          <p:nvPicPr>
            <p:cNvPr id="10" name="Picture 9"/>
            <p:cNvPicPr>
              <a:picLocks noChangeAspect="1"/>
            </p:cNvPicPr>
            <p:nvPr/>
          </p:nvPicPr>
          <p:blipFill>
            <a:blip r:embed="rId3"/>
            <a:stretch>
              <a:fillRect/>
            </a:stretch>
          </p:blipFill>
          <p:spPr>
            <a:xfrm>
              <a:off x="8717329" y="1707523"/>
              <a:ext cx="3136292" cy="1960183"/>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5266533" y="1707523"/>
              <a:ext cx="3136292" cy="1960183"/>
            </a:xfrm>
            <a:prstGeom prst="rect">
              <a:avLst/>
            </a:prstGeom>
            <a:ln>
              <a:solidFill>
                <a:schemeClr val="tx1"/>
              </a:solidFill>
            </a:ln>
          </p:spPr>
        </p:pic>
        <p:sp>
          <p:nvSpPr>
            <p:cNvPr id="12" name="TextBox 11"/>
            <p:cNvSpPr txBox="1"/>
            <p:nvPr/>
          </p:nvSpPr>
          <p:spPr>
            <a:xfrm>
              <a:off x="6775268" y="1222463"/>
              <a:ext cx="4382156" cy="369332"/>
            </a:xfrm>
            <a:prstGeom prst="rect">
              <a:avLst/>
            </a:prstGeom>
            <a:noFill/>
          </p:spPr>
          <p:txBody>
            <a:bodyPr wrap="square" rtlCol="0">
              <a:spAutoFit/>
            </a:bodyPr>
            <a:lstStyle/>
            <a:p>
              <a:r>
                <a:rPr lang="en-US" dirty="0" smtClean="0"/>
                <a:t>Strain specific sex difference in variance</a:t>
              </a:r>
              <a:endParaRPr lang="en-US" dirty="0"/>
            </a:p>
          </p:txBody>
        </p:sp>
      </p:grpSp>
      <p:pic>
        <p:nvPicPr>
          <p:cNvPr id="14" name="Picture 13"/>
          <p:cNvPicPr>
            <a:picLocks noChangeAspect="1"/>
          </p:cNvPicPr>
          <p:nvPr/>
        </p:nvPicPr>
        <p:blipFill>
          <a:blip r:embed="rId5"/>
          <a:stretch>
            <a:fillRect/>
          </a:stretch>
        </p:blipFill>
        <p:spPr>
          <a:xfrm>
            <a:off x="6171017" y="1688583"/>
            <a:ext cx="3300761" cy="2062976"/>
          </a:xfrm>
          <a:prstGeom prst="rect">
            <a:avLst/>
          </a:prstGeom>
          <a:ln>
            <a:solidFill>
              <a:schemeClr val="tx1"/>
            </a:solidFill>
          </a:ln>
        </p:spPr>
      </p:pic>
    </p:spTree>
    <p:extLst>
      <p:ext uri="{BB962C8B-B14F-4D97-AF65-F5344CB8AC3E}">
        <p14:creationId xmlns:p14="http://schemas.microsoft.com/office/powerpoint/2010/main" val="397165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4214" y="177159"/>
            <a:ext cx="3300761" cy="206297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394215" y="2397512"/>
            <a:ext cx="3300760" cy="2062975"/>
          </a:xfrm>
          <a:prstGeom prst="rect">
            <a:avLst/>
          </a:prstGeom>
          <a:ln>
            <a:solidFill>
              <a:schemeClr val="tx1"/>
            </a:solidFill>
          </a:ln>
        </p:spPr>
      </p:pic>
      <p:pic>
        <p:nvPicPr>
          <p:cNvPr id="12" name="Picture 11"/>
          <p:cNvPicPr>
            <a:picLocks noChangeAspect="1"/>
          </p:cNvPicPr>
          <p:nvPr/>
        </p:nvPicPr>
        <p:blipFill>
          <a:blip r:embed="rId5"/>
          <a:stretch>
            <a:fillRect/>
          </a:stretch>
        </p:blipFill>
        <p:spPr>
          <a:xfrm>
            <a:off x="4445151" y="2397512"/>
            <a:ext cx="3117881" cy="1948676"/>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394214" y="4581102"/>
            <a:ext cx="3300761" cy="2062976"/>
          </a:xfrm>
          <a:prstGeom prst="rect">
            <a:avLst/>
          </a:prstGeom>
          <a:ln>
            <a:solidFill>
              <a:schemeClr val="tx1"/>
            </a:solidFill>
          </a:ln>
        </p:spPr>
      </p:pic>
      <p:pic>
        <p:nvPicPr>
          <p:cNvPr id="14" name="Picture 13"/>
          <p:cNvPicPr>
            <a:picLocks noChangeAspect="1"/>
          </p:cNvPicPr>
          <p:nvPr/>
        </p:nvPicPr>
        <p:blipFill>
          <a:blip r:embed="rId7"/>
          <a:stretch>
            <a:fillRect/>
          </a:stretch>
        </p:blipFill>
        <p:spPr>
          <a:xfrm>
            <a:off x="4445151" y="116596"/>
            <a:ext cx="3155985" cy="1972490"/>
          </a:xfrm>
          <a:prstGeom prst="rect">
            <a:avLst/>
          </a:prstGeom>
          <a:ln>
            <a:solidFill>
              <a:schemeClr val="tx1"/>
            </a:solidFill>
          </a:ln>
        </p:spPr>
      </p:pic>
      <p:pic>
        <p:nvPicPr>
          <p:cNvPr id="15" name="Picture 14"/>
          <p:cNvPicPr>
            <a:picLocks noChangeAspect="1"/>
          </p:cNvPicPr>
          <p:nvPr/>
        </p:nvPicPr>
        <p:blipFill>
          <a:blip r:embed="rId8"/>
          <a:stretch>
            <a:fillRect/>
          </a:stretch>
        </p:blipFill>
        <p:spPr>
          <a:xfrm>
            <a:off x="8487558" y="2397512"/>
            <a:ext cx="3155985" cy="1972491"/>
          </a:xfrm>
          <a:prstGeom prst="rect">
            <a:avLst/>
          </a:prstGeom>
          <a:ln>
            <a:solidFill>
              <a:schemeClr val="tx1"/>
            </a:solidFill>
          </a:ln>
        </p:spPr>
      </p:pic>
      <p:pic>
        <p:nvPicPr>
          <p:cNvPr id="16" name="Picture 15"/>
          <p:cNvPicPr>
            <a:picLocks noChangeAspect="1"/>
          </p:cNvPicPr>
          <p:nvPr/>
        </p:nvPicPr>
        <p:blipFill>
          <a:blip r:embed="rId9"/>
          <a:stretch>
            <a:fillRect/>
          </a:stretch>
        </p:blipFill>
        <p:spPr>
          <a:xfrm>
            <a:off x="8487558" y="267644"/>
            <a:ext cx="3155986" cy="1972491"/>
          </a:xfrm>
          <a:prstGeom prst="rect">
            <a:avLst/>
          </a:prstGeom>
          <a:solidFill>
            <a:schemeClr val="tx1"/>
          </a:solidFill>
          <a:ln>
            <a:solidFill>
              <a:schemeClr val="tx1"/>
            </a:solidFill>
          </a:ln>
        </p:spPr>
      </p:pic>
      <p:pic>
        <p:nvPicPr>
          <p:cNvPr id="17" name="Picture 16"/>
          <p:cNvPicPr>
            <a:picLocks noChangeAspect="1"/>
          </p:cNvPicPr>
          <p:nvPr/>
        </p:nvPicPr>
        <p:blipFill>
          <a:blip r:embed="rId10"/>
          <a:stretch>
            <a:fillRect/>
          </a:stretch>
        </p:blipFill>
        <p:spPr>
          <a:xfrm>
            <a:off x="8487558" y="4626344"/>
            <a:ext cx="3155985" cy="1972491"/>
          </a:xfrm>
          <a:prstGeom prst="rect">
            <a:avLst/>
          </a:prstGeom>
          <a:solidFill>
            <a:schemeClr val="tx1"/>
          </a:solidFill>
          <a:ln>
            <a:solidFill>
              <a:schemeClr val="tx1"/>
            </a:solidFill>
          </a:ln>
        </p:spPr>
      </p:pic>
    </p:spTree>
    <p:extLst>
      <p:ext uri="{BB962C8B-B14F-4D97-AF65-F5344CB8AC3E}">
        <p14:creationId xmlns:p14="http://schemas.microsoft.com/office/powerpoint/2010/main" val="100351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636623" y="2373531"/>
            <a:ext cx="5182557" cy="4368696"/>
            <a:chOff x="6636623" y="2373531"/>
            <a:chExt cx="5182557" cy="4368696"/>
          </a:xfrm>
        </p:grpSpPr>
        <p:sp>
          <p:nvSpPr>
            <p:cNvPr id="3" name="TextBox 2"/>
            <p:cNvSpPr txBox="1"/>
            <p:nvPr/>
          </p:nvSpPr>
          <p:spPr>
            <a:xfrm>
              <a:off x="9786465" y="6342117"/>
              <a:ext cx="1781908" cy="400110"/>
            </a:xfrm>
            <a:prstGeom prst="rect">
              <a:avLst/>
            </a:prstGeom>
            <a:noFill/>
          </p:spPr>
          <p:txBody>
            <a:bodyPr wrap="square" rtlCol="0">
              <a:spAutoFit/>
            </a:bodyPr>
            <a:lstStyle/>
            <a:p>
              <a:pPr algn="r"/>
              <a:r>
                <a:rPr lang="en-US" sz="1000" dirty="0" err="1"/>
                <a:t>Gruhn</a:t>
              </a:r>
              <a:r>
                <a:rPr lang="en-US" sz="1000" dirty="0"/>
                <a:t>, Jennifer R., et al.  </a:t>
              </a:r>
              <a:r>
                <a:rPr lang="en-US" sz="1000" i="1" dirty="0" err="1"/>
                <a:t>PloS</a:t>
              </a:r>
              <a:r>
                <a:rPr lang="en-US" sz="1000" i="1" dirty="0"/>
                <a:t> one</a:t>
              </a:r>
              <a:r>
                <a:rPr lang="en-US" sz="1000" dirty="0"/>
                <a:t> 8.12 (2013).</a:t>
              </a:r>
            </a:p>
          </p:txBody>
        </p:sp>
        <p:pic>
          <p:nvPicPr>
            <p:cNvPr id="5" name="Picture 4"/>
            <p:cNvPicPr>
              <a:picLocks noChangeAspect="1"/>
            </p:cNvPicPr>
            <p:nvPr/>
          </p:nvPicPr>
          <p:blipFill rotWithShape="1">
            <a:blip r:embed="rId3"/>
            <a:srcRect t="38431"/>
            <a:stretch/>
          </p:blipFill>
          <p:spPr>
            <a:xfrm>
              <a:off x="6636623" y="2373531"/>
              <a:ext cx="5182557" cy="3479841"/>
            </a:xfrm>
            <a:prstGeom prst="rect">
              <a:avLst/>
            </a:prstGeom>
            <a:ln w="88900" cap="sq" cmpd="thickThin">
              <a:solidFill>
                <a:srgbClr val="000000"/>
              </a:solidFill>
              <a:prstDash val="solid"/>
              <a:miter lim="800000"/>
            </a:ln>
            <a:effectLst>
              <a:innerShdw blurRad="76200">
                <a:srgbClr val="000000"/>
              </a:innerShdw>
            </a:effectLst>
          </p:spPr>
        </p:pic>
      </p:grpSp>
      <p:grpSp>
        <p:nvGrpSpPr>
          <p:cNvPr id="6" name="Group 5"/>
          <p:cNvGrpSpPr/>
          <p:nvPr/>
        </p:nvGrpSpPr>
        <p:grpSpPr>
          <a:xfrm>
            <a:off x="534248" y="2460610"/>
            <a:ext cx="4732695" cy="4281617"/>
            <a:chOff x="534248" y="2460610"/>
            <a:chExt cx="4732695" cy="4281617"/>
          </a:xfrm>
        </p:grpSpPr>
        <p:pic>
          <p:nvPicPr>
            <p:cNvPr id="11" name="Picture 10"/>
            <p:cNvPicPr>
              <a:picLocks noChangeAspect="1"/>
            </p:cNvPicPr>
            <p:nvPr/>
          </p:nvPicPr>
          <p:blipFill rotWithShape="1">
            <a:blip r:embed="rId4"/>
            <a:srcRect l="23938" t="15342" r="15342" b="5936"/>
            <a:stretch/>
          </p:blipFill>
          <p:spPr>
            <a:xfrm>
              <a:off x="534248" y="2460610"/>
              <a:ext cx="4732695" cy="3451424"/>
            </a:xfrm>
            <a:prstGeom prst="rect">
              <a:avLst/>
            </a:prstGeom>
            <a:ln w="88900" cap="sq" cmpd="thickThin">
              <a:solidFill>
                <a:srgbClr val="000000"/>
              </a:solidFill>
              <a:prstDash val="solid"/>
              <a:miter lim="800000"/>
            </a:ln>
            <a:effectLst>
              <a:innerShdw blurRad="76200">
                <a:srgbClr val="000000"/>
              </a:innerShdw>
            </a:effectLst>
          </p:spPr>
        </p:pic>
        <p:sp>
          <p:nvSpPr>
            <p:cNvPr id="15" name="TextBox 14"/>
            <p:cNvSpPr txBox="1"/>
            <p:nvPr/>
          </p:nvSpPr>
          <p:spPr>
            <a:xfrm>
              <a:off x="534248" y="6487858"/>
              <a:ext cx="1364020" cy="254369"/>
            </a:xfrm>
            <a:prstGeom prst="rect">
              <a:avLst/>
            </a:prstGeom>
            <a:noFill/>
          </p:spPr>
          <p:txBody>
            <a:bodyPr wrap="square" rtlCol="0">
              <a:spAutoFit/>
            </a:bodyPr>
            <a:lstStyle/>
            <a:p>
              <a:r>
                <a:rPr lang="en-US" sz="1000" dirty="0" err="1" smtClean="0"/>
                <a:t>Stapley</a:t>
              </a:r>
              <a:r>
                <a:rPr lang="en-US" sz="1000" dirty="0" smtClean="0"/>
                <a:t> et. al 2017</a:t>
              </a:r>
              <a:endParaRPr lang="en-US" sz="1000" dirty="0"/>
            </a:p>
          </p:txBody>
        </p:sp>
      </p:grpSp>
      <p:sp>
        <p:nvSpPr>
          <p:cNvPr id="8" name="TextBox 7"/>
          <p:cNvSpPr txBox="1"/>
          <p:nvPr/>
        </p:nvSpPr>
        <p:spPr>
          <a:xfrm>
            <a:off x="1216257" y="438237"/>
            <a:ext cx="10017799" cy="1446550"/>
          </a:xfrm>
          <a:prstGeom prst="rect">
            <a:avLst/>
          </a:prstGeom>
          <a:noFill/>
        </p:spPr>
        <p:txBody>
          <a:bodyPr wrap="square" rtlCol="0">
            <a:spAutoFit/>
          </a:bodyPr>
          <a:lstStyle/>
          <a:p>
            <a:pPr algn="ctr"/>
            <a:r>
              <a:rPr lang="en-US" sz="4400" dirty="0" smtClean="0"/>
              <a:t>Variation in genome-wide recombination rates between and within species</a:t>
            </a:r>
            <a:endParaRPr lang="en-US" sz="4400" dirty="0"/>
          </a:p>
        </p:txBody>
      </p:sp>
    </p:spTree>
    <p:extLst>
      <p:ext uri="{BB962C8B-B14F-4D97-AF65-F5344CB8AC3E}">
        <p14:creationId xmlns:p14="http://schemas.microsoft.com/office/powerpoint/2010/main" val="2745599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 to SC Axis </a:t>
            </a:r>
            <a:r>
              <a:rPr lang="en-US" dirty="0"/>
              <a:t>L</a:t>
            </a:r>
            <a:r>
              <a:rPr lang="en-US" dirty="0" smtClean="0"/>
              <a:t>ength</a:t>
            </a:r>
            <a:endParaRPr lang="en-US" dirty="0"/>
          </a:p>
        </p:txBody>
      </p:sp>
      <p:pic>
        <p:nvPicPr>
          <p:cNvPr id="4" name="Content Placeholder 3"/>
          <p:cNvPicPr>
            <a:picLocks noGrp="1" noChangeAspect="1"/>
          </p:cNvPicPr>
          <p:nvPr>
            <p:ph idx="1"/>
          </p:nvPr>
        </p:nvPicPr>
        <p:blipFill rotWithShape="1">
          <a:blip r:embed="rId3"/>
          <a:srcRect b="35906"/>
          <a:stretch/>
        </p:blipFill>
        <p:spPr>
          <a:xfrm>
            <a:off x="838200" y="2051746"/>
            <a:ext cx="4535384" cy="2906908"/>
          </a:xfrm>
          <a:prstGeom prst="rect">
            <a:avLst/>
          </a:prstGeom>
        </p:spPr>
      </p:pic>
      <p:sp>
        <p:nvSpPr>
          <p:cNvPr id="5" name="TextBox 4"/>
          <p:cNvSpPr txBox="1"/>
          <p:nvPr/>
        </p:nvSpPr>
        <p:spPr>
          <a:xfrm>
            <a:off x="290948" y="5665841"/>
            <a:ext cx="12136580" cy="1200329"/>
          </a:xfrm>
          <a:prstGeom prst="rect">
            <a:avLst/>
          </a:prstGeom>
          <a:noFill/>
        </p:spPr>
        <p:txBody>
          <a:bodyPr wrap="square" rtlCol="0">
            <a:spAutoFit/>
          </a:bodyPr>
          <a:lstStyle/>
          <a:p>
            <a:r>
              <a:rPr lang="en-US" dirty="0">
                <a:hlinkClick r:id="rId4"/>
              </a:rPr>
              <a:t>https://www.sciencedirect.com/science/article/pii/S009286741930203X</a:t>
            </a:r>
            <a:endParaRPr lang="en-US" dirty="0"/>
          </a:p>
          <a:p>
            <a:r>
              <a:rPr lang="en-US" dirty="0"/>
              <a:t>Wang, </a:t>
            </a:r>
            <a:r>
              <a:rPr lang="en-US" dirty="0" err="1"/>
              <a:t>Shunxin</a:t>
            </a:r>
            <a:r>
              <a:rPr lang="en-US" dirty="0"/>
              <a:t>, et al. "Per-nucleus crossover covariation and implications for evolution." </a:t>
            </a:r>
            <a:r>
              <a:rPr lang="en-US" i="1" dirty="0"/>
              <a:t>Cell</a:t>
            </a:r>
            <a:r>
              <a:rPr lang="en-US" dirty="0"/>
              <a:t> 177.2 (2019): 326-338.</a:t>
            </a:r>
          </a:p>
          <a:p>
            <a:r>
              <a:rPr lang="en-US" dirty="0"/>
              <a:t>Examines cell variation in CO number (not in a sex specific manner),   they propose that </a:t>
            </a:r>
          </a:p>
          <a:p>
            <a:endParaRPr lang="en-US" dirty="0"/>
          </a:p>
        </p:txBody>
      </p:sp>
      <p:sp>
        <p:nvSpPr>
          <p:cNvPr id="7" name="TextBox 6"/>
          <p:cNvSpPr txBox="1"/>
          <p:nvPr/>
        </p:nvSpPr>
        <p:spPr>
          <a:xfrm>
            <a:off x="6359238" y="1550342"/>
            <a:ext cx="5660570" cy="4031873"/>
          </a:xfrm>
          <a:prstGeom prst="rect">
            <a:avLst/>
          </a:prstGeom>
          <a:noFill/>
        </p:spPr>
        <p:txBody>
          <a:bodyPr wrap="square" rtlCol="0">
            <a:spAutoFit/>
          </a:bodyPr>
          <a:lstStyle/>
          <a:p>
            <a:r>
              <a:rPr lang="en-US" sz="3200" dirty="0" smtClean="0"/>
              <a:t>Chapter 2:</a:t>
            </a:r>
          </a:p>
          <a:p>
            <a:r>
              <a:rPr lang="en-US" sz="3200" dirty="0" smtClean="0"/>
              <a:t>-Total SC measures are significantly higher in females</a:t>
            </a:r>
          </a:p>
          <a:p>
            <a:endParaRPr lang="en-US" sz="3200" dirty="0" smtClean="0"/>
          </a:p>
          <a:p>
            <a:r>
              <a:rPr lang="en-US" sz="3200" dirty="0"/>
              <a:t>Chapter </a:t>
            </a:r>
            <a:r>
              <a:rPr lang="en-US" sz="3200" dirty="0" smtClean="0"/>
              <a:t>3:</a:t>
            </a:r>
          </a:p>
          <a:p>
            <a:r>
              <a:rPr lang="en-US" sz="3200" dirty="0" smtClean="0"/>
              <a:t>- </a:t>
            </a:r>
            <a:r>
              <a:rPr lang="en-US" sz="3200" dirty="0" err="1" smtClean="0"/>
              <a:t>glms</a:t>
            </a:r>
            <a:r>
              <a:rPr lang="en-US" sz="3200" dirty="0" smtClean="0"/>
              <a:t> results are inconsistent</a:t>
            </a:r>
          </a:p>
          <a:p>
            <a:r>
              <a:rPr lang="en-US" sz="3200" dirty="0" smtClean="0"/>
              <a:t>- Total SC variance is not a good predictor for CO variance</a:t>
            </a:r>
          </a:p>
        </p:txBody>
      </p:sp>
    </p:spTree>
    <p:extLst>
      <p:ext uri="{BB962C8B-B14F-4D97-AF65-F5344CB8AC3E}">
        <p14:creationId xmlns:p14="http://schemas.microsoft.com/office/powerpoint/2010/main" val="396144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Total SC Variation</a:t>
            </a:r>
            <a:endParaRPr lang="en-US" dirty="0"/>
          </a:p>
        </p:txBody>
      </p:sp>
      <p:pic>
        <p:nvPicPr>
          <p:cNvPr id="4" name="Content Placeholder 3"/>
          <p:cNvPicPr>
            <a:picLocks noGrp="1" noChangeAspect="1"/>
          </p:cNvPicPr>
          <p:nvPr>
            <p:ph idx="1"/>
          </p:nvPr>
        </p:nvPicPr>
        <p:blipFill>
          <a:blip r:embed="rId3"/>
          <a:stretch>
            <a:fillRect/>
          </a:stretch>
        </p:blipFill>
        <p:spPr>
          <a:xfrm>
            <a:off x="6140208" y="1690688"/>
            <a:ext cx="5213592" cy="3723994"/>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466165" y="1690688"/>
            <a:ext cx="5213591" cy="3723994"/>
          </a:xfrm>
          <a:prstGeom prst="rect">
            <a:avLst/>
          </a:prstGeom>
          <a:ln>
            <a:solidFill>
              <a:schemeClr val="tx1"/>
            </a:solidFill>
          </a:ln>
        </p:spPr>
      </p:pic>
    </p:spTree>
    <p:extLst>
      <p:ext uri="{BB962C8B-B14F-4D97-AF65-F5344CB8AC3E}">
        <p14:creationId xmlns:p14="http://schemas.microsoft.com/office/powerpoint/2010/main" val="1548070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a:t>
            </a:r>
            <a:r>
              <a:rPr lang="en-US" dirty="0" smtClean="0"/>
              <a:t>, Current Plan</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marL="0" indent="0">
              <a:buNone/>
            </a:pPr>
            <a:r>
              <a:rPr lang="en-US" b="1" dirty="0" smtClean="0"/>
              <a:t>Working title: </a:t>
            </a:r>
            <a:r>
              <a:rPr lang="en-US" i="1" dirty="0" smtClean="0"/>
              <a:t>Genome-wide recombination rates are </a:t>
            </a:r>
            <a:r>
              <a:rPr lang="en-US" i="1" dirty="0"/>
              <a:t>more variable in </a:t>
            </a:r>
            <a:r>
              <a:rPr lang="en-US" i="1" dirty="0" smtClean="0"/>
              <a:t>females</a:t>
            </a:r>
          </a:p>
          <a:p>
            <a:pPr marL="0" indent="0">
              <a:buNone/>
            </a:pPr>
            <a:r>
              <a:rPr lang="en-US" b="1" dirty="0" smtClean="0"/>
              <a:t>Main results: </a:t>
            </a:r>
            <a:r>
              <a:rPr lang="en-US" dirty="0" smtClean="0"/>
              <a:t>Between cell variation in recombination rate is a conserved sexually dimorphic trait.</a:t>
            </a:r>
          </a:p>
          <a:p>
            <a:pPr marL="0" indent="0">
              <a:buNone/>
            </a:pPr>
            <a:r>
              <a:rPr lang="en-US" b="1" dirty="0" smtClean="0"/>
              <a:t>Other topics</a:t>
            </a:r>
            <a:endParaRPr lang="en-US" b="1" dirty="0"/>
          </a:p>
          <a:p>
            <a:r>
              <a:rPr lang="en-US" dirty="0" smtClean="0"/>
              <a:t>Mechanistic connections: </a:t>
            </a:r>
            <a:r>
              <a:rPr lang="en-US" dirty="0" err="1" smtClean="0"/>
              <a:t>acentriolar</a:t>
            </a:r>
            <a:r>
              <a:rPr lang="en-US" dirty="0" smtClean="0"/>
              <a:t> spindle and leaky SAC in females</a:t>
            </a:r>
          </a:p>
          <a:p>
            <a:r>
              <a:rPr lang="en-US" dirty="0" smtClean="0"/>
              <a:t>Variance as a target of selection or pleiotropic?</a:t>
            </a:r>
          </a:p>
          <a:p>
            <a:r>
              <a:rPr lang="en-US" dirty="0" smtClean="0"/>
              <a:t>Evolutionary consequences of sex differences in recombination rates</a:t>
            </a:r>
          </a:p>
        </p:txBody>
      </p:sp>
    </p:spTree>
    <p:extLst>
      <p:ext uri="{BB962C8B-B14F-4D97-AF65-F5344CB8AC3E}">
        <p14:creationId xmlns:p14="http://schemas.microsoft.com/office/powerpoint/2010/main" val="70343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Timeline </a:t>
            </a:r>
            <a:endParaRPr lang="en-US" dirty="0"/>
          </a:p>
        </p:txBody>
      </p:sp>
      <p:sp>
        <p:nvSpPr>
          <p:cNvPr id="4" name="Content Placeholder 2"/>
          <p:cNvSpPr txBox="1">
            <a:spLocks/>
          </p:cNvSpPr>
          <p:nvPr/>
        </p:nvSpPr>
        <p:spPr>
          <a:xfrm>
            <a:off x="685800" y="1774249"/>
            <a:ext cx="923405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June </a:t>
            </a:r>
          </a:p>
          <a:p>
            <a:r>
              <a:rPr lang="en-US" dirty="0" smtClean="0"/>
              <a:t>Submit Chapter </a:t>
            </a:r>
            <a:r>
              <a:rPr lang="en-US" dirty="0" smtClean="0"/>
              <a:t>2 (June 15</a:t>
            </a:r>
            <a:r>
              <a:rPr lang="en-US" baseline="30000" dirty="0" smtClean="0"/>
              <a:t>th</a:t>
            </a:r>
            <a:r>
              <a:rPr lang="en-US" dirty="0" smtClean="0"/>
              <a:t>)</a:t>
            </a:r>
            <a:endParaRPr lang="en-US" dirty="0"/>
          </a:p>
          <a:p>
            <a:r>
              <a:rPr lang="en-US" dirty="0" smtClean="0"/>
              <a:t>Finish analysis and Outline </a:t>
            </a:r>
            <a:r>
              <a:rPr lang="en-US" dirty="0" smtClean="0"/>
              <a:t>for Chapter </a:t>
            </a:r>
            <a:r>
              <a:rPr lang="en-US" dirty="0" smtClean="0"/>
              <a:t>3 (June 26</a:t>
            </a:r>
            <a:r>
              <a:rPr lang="en-US" baseline="30000" dirty="0" smtClean="0"/>
              <a:t>th</a:t>
            </a:r>
            <a:r>
              <a:rPr lang="en-US" dirty="0" smtClean="0"/>
              <a:t>) </a:t>
            </a:r>
            <a:endParaRPr lang="en-US" dirty="0"/>
          </a:p>
          <a:p>
            <a:pPr marL="0" indent="0">
              <a:buNone/>
            </a:pPr>
            <a:r>
              <a:rPr lang="en-US" dirty="0" smtClean="0"/>
              <a:t>July</a:t>
            </a:r>
          </a:p>
          <a:p>
            <a:r>
              <a:rPr lang="en-US" dirty="0" smtClean="0"/>
              <a:t>Write and submit manuscript for Chapter 3</a:t>
            </a:r>
          </a:p>
          <a:p>
            <a:pPr marL="0" indent="0">
              <a:buNone/>
            </a:pPr>
            <a:r>
              <a:rPr lang="en-US" dirty="0" smtClean="0"/>
              <a:t>August-September </a:t>
            </a:r>
          </a:p>
          <a:p>
            <a:r>
              <a:rPr lang="en-US" dirty="0" smtClean="0"/>
              <a:t>Write draft for thesis Intro and Discussion</a:t>
            </a:r>
            <a:endParaRPr lang="en-US" dirty="0"/>
          </a:p>
          <a:p>
            <a:pPr marL="0" indent="0">
              <a:buNone/>
            </a:pPr>
            <a:r>
              <a:rPr lang="en-US" dirty="0" smtClean="0"/>
              <a:t>October 2020</a:t>
            </a:r>
          </a:p>
          <a:p>
            <a:r>
              <a:rPr lang="en-US" dirty="0" smtClean="0"/>
              <a:t>Final edits to thesis and </a:t>
            </a:r>
            <a:r>
              <a:rPr lang="en-US" dirty="0" smtClean="0"/>
              <a:t>defense</a:t>
            </a:r>
            <a:endParaRPr lang="en-US" dirty="0" smtClean="0"/>
          </a:p>
        </p:txBody>
      </p:sp>
    </p:spTree>
    <p:extLst>
      <p:ext uri="{BB962C8B-B14F-4D97-AF65-F5344CB8AC3E}">
        <p14:creationId xmlns:p14="http://schemas.microsoft.com/office/powerpoint/2010/main" val="1418996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7652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1550" t="23839" r="67168" b="43383"/>
          <a:stretch/>
        </p:blipFill>
        <p:spPr>
          <a:xfrm>
            <a:off x="1404120" y="1347215"/>
            <a:ext cx="8526264" cy="4315969"/>
          </a:xfrm>
          <a:prstGeom prst="rect">
            <a:avLst/>
          </a:prstGeom>
        </p:spPr>
      </p:pic>
    </p:spTree>
    <p:extLst>
      <p:ext uri="{BB962C8B-B14F-4D97-AF65-F5344CB8AC3E}">
        <p14:creationId xmlns:p14="http://schemas.microsoft.com/office/powerpoint/2010/main" val="4066698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Conservation of the genome-wide recombination rate in white-footed mice</a:t>
            </a:r>
          </a:p>
        </p:txBody>
      </p:sp>
      <p:sp>
        <p:nvSpPr>
          <p:cNvPr id="3" name="Content Placeholder 2"/>
          <p:cNvSpPr>
            <a:spLocks noGrp="1"/>
          </p:cNvSpPr>
          <p:nvPr>
            <p:ph idx="1"/>
          </p:nvPr>
        </p:nvSpPr>
        <p:spPr>
          <a:xfrm>
            <a:off x="1097280" y="1845734"/>
            <a:ext cx="5201920" cy="4023360"/>
          </a:xfrm>
        </p:spPr>
        <p:txBody>
          <a:bodyPr>
            <a:normAutofit fontScale="70000" lnSpcReduction="20000"/>
          </a:bodyPr>
          <a:lstStyle/>
          <a:p>
            <a:pPr marL="0" indent="0">
              <a:buNone/>
            </a:pPr>
            <a:r>
              <a:rPr lang="en-US" dirty="0"/>
              <a:t>-</a:t>
            </a:r>
            <a:r>
              <a:rPr lang="en-US" dirty="0" smtClean="0"/>
              <a:t> Estimates of genome-wide recombination rates (</a:t>
            </a:r>
            <a:r>
              <a:rPr lang="en-US" dirty="0" err="1" smtClean="0"/>
              <a:t>gwRRs</a:t>
            </a:r>
            <a:r>
              <a:rPr lang="en-US" dirty="0" smtClean="0"/>
              <a:t>) from mice in a natural population  -- compared to lab raised mice</a:t>
            </a:r>
          </a:p>
          <a:p>
            <a:r>
              <a:rPr lang="en-US" dirty="0" smtClean="0"/>
              <a:t>- no evidence of difference between wild and lab raised </a:t>
            </a:r>
            <a:r>
              <a:rPr lang="en-US" dirty="0" err="1" smtClean="0"/>
              <a:t>gwRRs</a:t>
            </a:r>
            <a:endParaRPr lang="en-US" dirty="0" smtClean="0"/>
          </a:p>
          <a:p>
            <a:r>
              <a:rPr lang="en-US" dirty="0" smtClean="0"/>
              <a:t>  -Fits a model of stabilizing selection acting on the male-specific </a:t>
            </a:r>
            <a:r>
              <a:rPr lang="en-US" dirty="0" err="1" smtClean="0"/>
              <a:t>gwRR</a:t>
            </a:r>
            <a:r>
              <a:rPr lang="en-US" dirty="0" smtClean="0"/>
              <a:t>.</a:t>
            </a:r>
          </a:p>
          <a:p>
            <a:endParaRPr lang="en-US" dirty="0"/>
          </a:p>
          <a:p>
            <a:r>
              <a:rPr lang="en-US" dirty="0" smtClean="0"/>
              <a:t>(other estimates of </a:t>
            </a:r>
            <a:r>
              <a:rPr lang="en-US" dirty="0" err="1" smtClean="0"/>
              <a:t>gwRR</a:t>
            </a:r>
            <a:r>
              <a:rPr lang="en-US" dirty="0" smtClean="0"/>
              <a:t> from natural populations)</a:t>
            </a:r>
          </a:p>
          <a:p>
            <a:r>
              <a:rPr lang="en-US" dirty="0" smtClean="0"/>
              <a:t>-</a:t>
            </a:r>
            <a:r>
              <a:rPr lang="en-US" dirty="0" err="1" smtClean="0"/>
              <a:t>D.psudobscura</a:t>
            </a:r>
            <a:r>
              <a:rPr lang="en-US" dirty="0" smtClean="0"/>
              <a:t> (directional / adaptation)</a:t>
            </a:r>
          </a:p>
          <a:p>
            <a:r>
              <a:rPr lang="en-US" dirty="0" smtClean="0"/>
              <a:t>-</a:t>
            </a:r>
            <a:r>
              <a:rPr lang="en-US" dirty="0" err="1" smtClean="0"/>
              <a:t>Soay</a:t>
            </a:r>
            <a:r>
              <a:rPr lang="en-US" dirty="0" smtClean="0"/>
              <a:t> Sheep (Heterochiasmy  / male-biased?)</a:t>
            </a:r>
          </a:p>
          <a:p>
            <a:r>
              <a:rPr lang="en-US" dirty="0" smtClean="0"/>
              <a:t>-Red Deer (?)</a:t>
            </a:r>
            <a:endParaRPr lang="en-US" dirty="0"/>
          </a:p>
        </p:txBody>
      </p:sp>
      <p:pic>
        <p:nvPicPr>
          <p:cNvPr id="6" name="Picture 5"/>
          <p:cNvPicPr>
            <a:picLocks noChangeAspect="1"/>
          </p:cNvPicPr>
          <p:nvPr/>
        </p:nvPicPr>
        <p:blipFill rotWithShape="1">
          <a:blip r:embed="rId3"/>
          <a:srcRect b="41438"/>
          <a:stretch/>
        </p:blipFill>
        <p:spPr>
          <a:xfrm>
            <a:off x="6427111" y="1845734"/>
            <a:ext cx="5469467" cy="2255465"/>
          </a:xfrm>
          <a:prstGeom prst="rect">
            <a:avLst/>
          </a:prstGeom>
        </p:spPr>
      </p:pic>
      <p:pic>
        <p:nvPicPr>
          <p:cNvPr id="7" name="Picture 2" descr="Peromyscus leucopus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497" r="18209"/>
          <a:stretch/>
        </p:blipFill>
        <p:spPr bwMode="auto">
          <a:xfrm>
            <a:off x="10584184" y="4209573"/>
            <a:ext cx="1312394" cy="1585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04849" y="5825591"/>
            <a:ext cx="3100494" cy="523220"/>
          </a:xfrm>
          <a:prstGeom prst="rect">
            <a:avLst/>
          </a:prstGeom>
          <a:noFill/>
        </p:spPr>
        <p:txBody>
          <a:bodyPr wrap="square" rtlCol="0">
            <a:spAutoFit/>
          </a:bodyPr>
          <a:lstStyle/>
          <a:p>
            <a:pPr algn="r"/>
            <a:r>
              <a:rPr lang="en-US" sz="1400" dirty="0" smtClean="0"/>
              <a:t>Dr. Gabor </a:t>
            </a:r>
            <a:r>
              <a:rPr lang="en-US" sz="1400" dirty="0" err="1" smtClean="0"/>
              <a:t>Szalai</a:t>
            </a:r>
            <a:r>
              <a:rPr lang="en-US" sz="1400" dirty="0" smtClean="0"/>
              <a:t> and Janet </a:t>
            </a:r>
            <a:r>
              <a:rPr lang="en-US" sz="1400" dirty="0" err="1" smtClean="0"/>
              <a:t>Crossland</a:t>
            </a:r>
            <a:r>
              <a:rPr lang="en-US" sz="1400" dirty="0" smtClean="0"/>
              <a:t>, </a:t>
            </a:r>
          </a:p>
          <a:p>
            <a:pPr algn="r"/>
            <a:r>
              <a:rPr lang="en-US" sz="1400" dirty="0" err="1" smtClean="0"/>
              <a:t>Peromyscus</a:t>
            </a:r>
            <a:r>
              <a:rPr lang="en-US" sz="1400" dirty="0" smtClean="0"/>
              <a:t> Stock Center</a:t>
            </a:r>
            <a:endParaRPr lang="en-US" sz="1400" dirty="0"/>
          </a:p>
        </p:txBody>
      </p:sp>
    </p:spTree>
    <p:extLst>
      <p:ext uri="{BB962C8B-B14F-4D97-AF65-F5344CB8AC3E}">
        <p14:creationId xmlns:p14="http://schemas.microsoft.com/office/powerpoint/2010/main" val="386914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399" t="39019" r="34379" b="6453"/>
          <a:stretch/>
        </p:blipFill>
        <p:spPr>
          <a:xfrm>
            <a:off x="3026913" y="1380822"/>
            <a:ext cx="7885384" cy="4783304"/>
          </a:xfrm>
          <a:prstGeom prst="rect">
            <a:avLst/>
          </a:prstGeom>
        </p:spPr>
      </p:pic>
      <p:sp>
        <p:nvSpPr>
          <p:cNvPr id="82" name="TextBox 81"/>
          <p:cNvSpPr txBox="1"/>
          <p:nvPr/>
        </p:nvSpPr>
        <p:spPr>
          <a:xfrm>
            <a:off x="4844806" y="6234240"/>
            <a:ext cx="6549277" cy="523220"/>
          </a:xfrm>
          <a:prstGeom prst="rect">
            <a:avLst/>
          </a:prstGeom>
          <a:noFill/>
        </p:spPr>
        <p:txBody>
          <a:bodyPr wrap="square" rtlCol="0">
            <a:spAutoFit/>
          </a:bodyPr>
          <a:lstStyle/>
          <a:p>
            <a:r>
              <a:rPr lang="en-US" sz="2800" dirty="0" smtClean="0"/>
              <a:t>Male Recombination Rate (</a:t>
            </a:r>
            <a:r>
              <a:rPr lang="en-US" sz="2800" dirty="0" err="1" smtClean="0"/>
              <a:t>cM</a:t>
            </a:r>
            <a:r>
              <a:rPr lang="en-US" sz="2800" dirty="0" smtClean="0"/>
              <a:t>)</a:t>
            </a:r>
            <a:endParaRPr lang="en-US" sz="2800" dirty="0"/>
          </a:p>
        </p:txBody>
      </p:sp>
      <p:sp>
        <p:nvSpPr>
          <p:cNvPr id="93" name="TextBox 92"/>
          <p:cNvSpPr txBox="1"/>
          <p:nvPr/>
        </p:nvSpPr>
        <p:spPr>
          <a:xfrm rot="16200000">
            <a:off x="515938" y="3453552"/>
            <a:ext cx="4383132" cy="461665"/>
          </a:xfrm>
          <a:prstGeom prst="rect">
            <a:avLst/>
          </a:prstGeom>
          <a:noFill/>
        </p:spPr>
        <p:txBody>
          <a:bodyPr wrap="square" rtlCol="0">
            <a:spAutoFit/>
          </a:bodyPr>
          <a:lstStyle/>
          <a:p>
            <a:r>
              <a:rPr lang="en-US" sz="2400" dirty="0" smtClean="0"/>
              <a:t>Female Recombination Rate (</a:t>
            </a:r>
            <a:r>
              <a:rPr lang="en-US" sz="2400" dirty="0" err="1" smtClean="0"/>
              <a:t>cM</a:t>
            </a:r>
            <a:r>
              <a:rPr lang="en-US" sz="2400" dirty="0" smtClean="0"/>
              <a:t>)</a:t>
            </a:r>
            <a:endParaRPr lang="en-US" sz="2400" dirty="0"/>
          </a:p>
        </p:txBody>
      </p:sp>
      <p:sp>
        <p:nvSpPr>
          <p:cNvPr id="27" name="TextBox 26"/>
          <p:cNvSpPr txBox="1"/>
          <p:nvPr/>
        </p:nvSpPr>
        <p:spPr>
          <a:xfrm>
            <a:off x="315776" y="323648"/>
            <a:ext cx="11078307" cy="584775"/>
          </a:xfrm>
          <a:prstGeom prst="rect">
            <a:avLst/>
          </a:prstGeom>
          <a:noFill/>
        </p:spPr>
        <p:txBody>
          <a:bodyPr wrap="square" rtlCol="0">
            <a:spAutoFit/>
          </a:bodyPr>
          <a:lstStyle/>
          <a:p>
            <a:r>
              <a:rPr lang="en-US" sz="3200" dirty="0" smtClean="0"/>
              <a:t>Distinct evolutionary trajectories</a:t>
            </a:r>
            <a:endParaRPr lang="en-US" sz="3200" dirty="0"/>
          </a:p>
        </p:txBody>
      </p:sp>
      <p:sp>
        <p:nvSpPr>
          <p:cNvPr id="2" name="Oval 1"/>
          <p:cNvSpPr/>
          <p:nvPr/>
        </p:nvSpPr>
        <p:spPr>
          <a:xfrm>
            <a:off x="7499784" y="3568699"/>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14656" y="3540817"/>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85544" y="4144660"/>
            <a:ext cx="1309777" cy="1089817"/>
            <a:chOff x="6485544" y="4144660"/>
            <a:chExt cx="1309777" cy="1089817"/>
          </a:xfrm>
        </p:grpSpPr>
        <p:sp>
          <p:nvSpPr>
            <p:cNvPr id="13" name="TextBox 12"/>
            <p:cNvSpPr txBox="1"/>
            <p:nvPr/>
          </p:nvSpPr>
          <p:spPr>
            <a:xfrm>
              <a:off x="6485544" y="4588146"/>
              <a:ext cx="1309777" cy="646331"/>
            </a:xfrm>
            <a:prstGeom prst="rect">
              <a:avLst/>
            </a:prstGeom>
            <a:noFill/>
          </p:spPr>
          <p:txBody>
            <a:bodyPr wrap="square" rtlCol="0">
              <a:spAutoFit/>
            </a:bodyPr>
            <a:lstStyle/>
            <a:p>
              <a:r>
                <a:rPr lang="en-US" i="1" dirty="0" err="1"/>
                <a:t>M.m</a:t>
              </a:r>
              <a:r>
                <a:rPr lang="en-US" i="1" dirty="0" err="1" smtClean="0"/>
                <a:t>.</a:t>
              </a:r>
              <a:endParaRPr lang="en-US" i="1" dirty="0" smtClean="0"/>
            </a:p>
            <a:p>
              <a:r>
                <a:rPr lang="en-US" i="1" dirty="0" err="1" smtClean="0"/>
                <a:t>domesticus</a:t>
              </a:r>
              <a:endParaRPr lang="en-US" i="1" dirty="0" smtClean="0"/>
            </a:p>
          </p:txBody>
        </p:sp>
        <p:cxnSp>
          <p:nvCxnSpPr>
            <p:cNvPr id="25" name="Straight Arrow Connector 24"/>
            <p:cNvCxnSpPr/>
            <p:nvPr/>
          </p:nvCxnSpPr>
          <p:spPr>
            <a:xfrm flipV="1">
              <a:off x="6612873" y="4144660"/>
              <a:ext cx="181995" cy="484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119445" y="3948920"/>
            <a:ext cx="2641433" cy="1275883"/>
            <a:chOff x="8119445" y="3948920"/>
            <a:chExt cx="2641433" cy="1275883"/>
          </a:xfrm>
        </p:grpSpPr>
        <p:sp>
          <p:nvSpPr>
            <p:cNvPr id="12" name="TextBox 11"/>
            <p:cNvSpPr txBox="1"/>
            <p:nvPr/>
          </p:nvSpPr>
          <p:spPr>
            <a:xfrm>
              <a:off x="9434829" y="4578472"/>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musculus</a:t>
              </a:r>
              <a:endParaRPr lang="en-US" i="1" dirty="0" smtClean="0"/>
            </a:p>
          </p:txBody>
        </p:sp>
        <p:cxnSp>
          <p:nvCxnSpPr>
            <p:cNvPr id="30" name="Straight Arrow Connector 29"/>
            <p:cNvCxnSpPr/>
            <p:nvPr/>
          </p:nvCxnSpPr>
          <p:spPr>
            <a:xfrm flipH="1" flipV="1">
              <a:off x="8119445" y="3948920"/>
              <a:ext cx="1234790" cy="482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792726" y="1249036"/>
            <a:ext cx="6004284" cy="461665"/>
          </a:xfrm>
          <a:prstGeom prst="rect">
            <a:avLst/>
          </a:prstGeom>
          <a:noFill/>
        </p:spPr>
        <p:txBody>
          <a:bodyPr wrap="square" rtlCol="0">
            <a:spAutoFit/>
          </a:bodyPr>
          <a:lstStyle/>
          <a:p>
            <a:r>
              <a:rPr lang="en-US" sz="2400" dirty="0" smtClean="0"/>
              <a:t>Genome wide recombination rates</a:t>
            </a:r>
            <a:endParaRPr lang="en-US" sz="2400" dirty="0"/>
          </a:p>
        </p:txBody>
      </p:sp>
      <p:sp>
        <p:nvSpPr>
          <p:cNvPr id="29" name="TextBox 28"/>
          <p:cNvSpPr txBox="1"/>
          <p:nvPr/>
        </p:nvSpPr>
        <p:spPr>
          <a:xfrm>
            <a:off x="3921316" y="2085702"/>
            <a:ext cx="1611457" cy="369332"/>
          </a:xfrm>
          <a:prstGeom prst="rect">
            <a:avLst/>
          </a:prstGeom>
          <a:noFill/>
        </p:spPr>
        <p:txBody>
          <a:bodyPr wrap="square" rtlCol="0">
            <a:spAutoFit/>
          </a:bodyPr>
          <a:lstStyle/>
          <a:p>
            <a:r>
              <a:rPr lang="en-US" i="1" dirty="0" smtClean="0">
                <a:solidFill>
                  <a:srgbClr val="92D050"/>
                </a:solidFill>
              </a:rPr>
              <a:t>Mammals</a:t>
            </a:r>
            <a:endParaRPr lang="en-US" i="1" dirty="0">
              <a:solidFill>
                <a:srgbClr val="92D050"/>
              </a:solidFill>
            </a:endParaRPr>
          </a:p>
        </p:txBody>
      </p:sp>
      <p:sp>
        <p:nvSpPr>
          <p:cNvPr id="31" name="Shape 75"/>
          <p:cNvSpPr txBox="1"/>
          <p:nvPr/>
        </p:nvSpPr>
        <p:spPr>
          <a:xfrm>
            <a:off x="0" y="6228748"/>
            <a:ext cx="4602801" cy="416203"/>
          </a:xfrm>
          <a:prstGeom prst="rect">
            <a:avLst/>
          </a:prstGeom>
          <a:noFill/>
          <a:ln>
            <a:noFill/>
          </a:ln>
        </p:spPr>
        <p:txBody>
          <a:bodyPr lIns="121900" tIns="121900" rIns="121900" bIns="121900" anchor="t" anchorCtr="0">
            <a:noAutofit/>
          </a:bodyPr>
          <a:lstStyle/>
          <a:p>
            <a:r>
              <a:rPr lang="en" sz="1400" dirty="0"/>
              <a:t>Data from Lenormand and Duthiel, 2005 and Brandvain and Coop 2012. </a:t>
            </a:r>
          </a:p>
        </p:txBody>
      </p:sp>
      <p:sp>
        <p:nvSpPr>
          <p:cNvPr id="3" name="Oval 2"/>
          <p:cNvSpPr/>
          <p:nvPr/>
        </p:nvSpPr>
        <p:spPr>
          <a:xfrm>
            <a:off x="7418224" y="3402702"/>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36223" y="3735958"/>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312920" y="3555589"/>
            <a:ext cx="142576" cy="1287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384250" y="3800355"/>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molossinus</a:t>
            </a:r>
            <a:endParaRPr lang="en-US" i="1" dirty="0" smtClean="0"/>
          </a:p>
        </p:txBody>
      </p:sp>
    </p:spTree>
    <p:extLst>
      <p:ext uri="{BB962C8B-B14F-4D97-AF65-F5344CB8AC3E}">
        <p14:creationId xmlns:p14="http://schemas.microsoft.com/office/powerpoint/2010/main" val="1831823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784484" y="1824269"/>
            <a:ext cx="5931265" cy="2677656"/>
          </a:xfrm>
          <a:prstGeom prst="rect">
            <a:avLst/>
          </a:prstGeom>
          <a:noFill/>
        </p:spPr>
        <p:txBody>
          <a:bodyPr wrap="square" rtlCol="0">
            <a:spAutoFit/>
          </a:bodyPr>
          <a:lstStyle/>
          <a:p>
            <a:pPr marL="342900" indent="-342900">
              <a:buAutoNum type="arabicPeriod"/>
            </a:pPr>
            <a:r>
              <a:rPr lang="en-US" sz="2400" dirty="0" smtClean="0"/>
              <a:t>CO Counts</a:t>
            </a:r>
          </a:p>
          <a:p>
            <a:endParaRPr lang="en-US" sz="2400" dirty="0" smtClean="0"/>
          </a:p>
          <a:p>
            <a:r>
              <a:rPr lang="en-US" sz="2400" dirty="0" smtClean="0"/>
              <a:t>(Automated tool </a:t>
            </a:r>
            <a:r>
              <a:rPr lang="en-US" sz="2400" dirty="0" err="1" smtClean="0"/>
              <a:t>DNA.Crossover</a:t>
            </a:r>
            <a:r>
              <a:rPr lang="en-US" sz="2400" dirty="0" smtClean="0"/>
              <a:t>)</a:t>
            </a:r>
          </a:p>
          <a:p>
            <a:r>
              <a:rPr lang="en-US" sz="2400" dirty="0" smtClean="0"/>
              <a:t>2.  Single chromosome patterns</a:t>
            </a:r>
          </a:p>
          <a:p>
            <a:pPr marL="914400" lvl="1" indent="-457200">
              <a:buFontTx/>
              <a:buChar char="-"/>
            </a:pPr>
            <a:r>
              <a:rPr lang="en-US" sz="2400" dirty="0" smtClean="0"/>
              <a:t>Length </a:t>
            </a:r>
            <a:r>
              <a:rPr lang="en-US" sz="2400" dirty="0"/>
              <a:t>of </a:t>
            </a:r>
            <a:r>
              <a:rPr lang="en-US" sz="2400" dirty="0" smtClean="0"/>
              <a:t>Synaptonemal Complex</a:t>
            </a:r>
          </a:p>
          <a:p>
            <a:pPr marL="914400" lvl="1" indent="-457200">
              <a:buFontTx/>
              <a:buChar char="-"/>
            </a:pPr>
            <a:r>
              <a:rPr lang="en-US" sz="2400" dirty="0" smtClean="0"/>
              <a:t>Position of COs</a:t>
            </a:r>
          </a:p>
          <a:p>
            <a:pPr lvl="1"/>
            <a:endParaRPr lang="en-US" sz="2400"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479" y="2052059"/>
            <a:ext cx="4279318" cy="3716468"/>
          </a:xfrm>
          <a:prstGeom prst="rect">
            <a:avLst/>
          </a:prstGeom>
        </p:spPr>
      </p:pic>
      <p:sp>
        <p:nvSpPr>
          <p:cNvPr id="12" name="Title 11"/>
          <p:cNvSpPr>
            <a:spLocks noGrp="1"/>
          </p:cNvSpPr>
          <p:nvPr>
            <p:ph type="title"/>
          </p:nvPr>
        </p:nvSpPr>
        <p:spPr/>
        <p:txBody>
          <a:bodyPr/>
          <a:lstStyle/>
          <a:p>
            <a:r>
              <a:rPr lang="en-US" sz="4400" dirty="0" smtClean="0"/>
              <a:t>Quantifying recombination and meiotic traits</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735" y="4348013"/>
            <a:ext cx="3464197" cy="2176737"/>
          </a:xfrm>
          <a:prstGeom prst="rect">
            <a:avLst/>
          </a:prstGeom>
          <a:noFill/>
        </p:spPr>
      </p:pic>
      <p:sp>
        <p:nvSpPr>
          <p:cNvPr id="9" name="TextBox 8"/>
          <p:cNvSpPr txBox="1"/>
          <p:nvPr/>
        </p:nvSpPr>
        <p:spPr>
          <a:xfrm>
            <a:off x="6323899" y="5763694"/>
            <a:ext cx="1927654" cy="646331"/>
          </a:xfrm>
          <a:prstGeom prst="rect">
            <a:avLst/>
          </a:prstGeom>
          <a:noFill/>
          <a:ln>
            <a:solidFill>
              <a:schemeClr val="tx1"/>
            </a:solidFill>
          </a:ln>
        </p:spPr>
        <p:txBody>
          <a:bodyPr wrap="square" rtlCol="0">
            <a:spAutoFit/>
          </a:bodyPr>
          <a:lstStyle/>
          <a:p>
            <a:r>
              <a:rPr lang="en-US" dirty="0" smtClean="0"/>
              <a:t>Homologous chromosomes</a:t>
            </a:r>
            <a:endParaRPr lang="en-US" dirty="0"/>
          </a:p>
        </p:txBody>
      </p:sp>
      <p:sp>
        <p:nvSpPr>
          <p:cNvPr id="11" name="TextBox 10"/>
          <p:cNvSpPr txBox="1"/>
          <p:nvPr/>
        </p:nvSpPr>
        <p:spPr>
          <a:xfrm>
            <a:off x="6323899" y="4431394"/>
            <a:ext cx="1927654" cy="646331"/>
          </a:xfrm>
          <a:prstGeom prst="rect">
            <a:avLst/>
          </a:prstGeom>
          <a:solidFill>
            <a:srgbClr val="C00000"/>
          </a:solidFill>
        </p:spPr>
        <p:txBody>
          <a:bodyPr wrap="square" rtlCol="0">
            <a:spAutoFit/>
          </a:bodyPr>
          <a:lstStyle/>
          <a:p>
            <a:r>
              <a:rPr lang="en-US" dirty="0" smtClean="0"/>
              <a:t>Synaptonemal Complex (SC)</a:t>
            </a:r>
            <a:endParaRPr lang="en-US" dirty="0"/>
          </a:p>
        </p:txBody>
      </p:sp>
      <p:sp>
        <p:nvSpPr>
          <p:cNvPr id="22" name="TextBox 21"/>
          <p:cNvSpPr txBox="1"/>
          <p:nvPr/>
        </p:nvSpPr>
        <p:spPr>
          <a:xfrm>
            <a:off x="6323899" y="5097544"/>
            <a:ext cx="1927654" cy="646331"/>
          </a:xfrm>
          <a:prstGeom prst="rect">
            <a:avLst/>
          </a:prstGeom>
          <a:solidFill>
            <a:srgbClr val="92D050"/>
          </a:solidFill>
        </p:spPr>
        <p:txBody>
          <a:bodyPr wrap="square" rtlCol="0">
            <a:spAutoFit/>
          </a:bodyPr>
          <a:lstStyle/>
          <a:p>
            <a:r>
              <a:rPr lang="en-US" dirty="0" smtClean="0"/>
              <a:t>MLH1 (CO repair protein)</a:t>
            </a:r>
            <a:endParaRPr lang="en-US" dirty="0"/>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36971" t="47307" r="57149" b="20579"/>
          <a:stretch/>
        </p:blipFill>
        <p:spPr>
          <a:xfrm>
            <a:off x="5119872" y="3288320"/>
            <a:ext cx="457199" cy="2286149"/>
          </a:xfrm>
          <a:prstGeom prst="rect">
            <a:avLst/>
          </a:prstGeom>
        </p:spPr>
      </p:pic>
      <p:sp>
        <p:nvSpPr>
          <p:cNvPr id="2" name="TextBox 1"/>
          <p:cNvSpPr txBox="1"/>
          <p:nvPr/>
        </p:nvSpPr>
        <p:spPr>
          <a:xfrm>
            <a:off x="3516049" y="4990584"/>
            <a:ext cx="1396409" cy="461665"/>
          </a:xfrm>
          <a:prstGeom prst="rect">
            <a:avLst/>
          </a:prstGeom>
          <a:noFill/>
        </p:spPr>
        <p:txBody>
          <a:bodyPr wrap="square" rtlCol="0">
            <a:spAutoFit/>
          </a:bodyPr>
          <a:lstStyle/>
          <a:p>
            <a:r>
              <a:rPr lang="en-US" sz="2400" dirty="0" smtClean="0">
                <a:solidFill>
                  <a:schemeClr val="bg1"/>
                </a:solidFill>
              </a:rPr>
              <a:t>23 CO</a:t>
            </a:r>
            <a:endParaRPr lang="en-US" sz="2400" dirty="0">
              <a:solidFill>
                <a:schemeClr val="bg1"/>
              </a:solidFill>
            </a:endParaRPr>
          </a:p>
        </p:txBody>
      </p:sp>
    </p:spTree>
    <p:extLst>
      <p:ext uri="{BB962C8B-B14F-4D97-AF65-F5344CB8AC3E}">
        <p14:creationId xmlns:p14="http://schemas.microsoft.com/office/powerpoint/2010/main" val="32766290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media.springernature.com/original/springer-static/image/chp%3A10.1007%2F978-3-319-60855-6_15/MediaObjects/393249_1_En_15_Fig3_HTM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29" y="857250"/>
            <a:ext cx="792480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0992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5600" y="3196589"/>
            <a:ext cx="11360800" cy="3138269"/>
          </a:xfrm>
          <a:solidFill>
            <a:schemeClr val="bg1"/>
          </a:solidFill>
          <a:ln w="28575">
            <a:solidFill>
              <a:schemeClr val="tx1"/>
            </a:solidFill>
          </a:ln>
        </p:spPr>
        <p:txBody>
          <a:bodyPr>
            <a:normAutofit/>
          </a:bodyPr>
          <a:lstStyle/>
          <a:p>
            <a:r>
              <a:rPr lang="en-US" dirty="0" smtClean="0">
                <a:solidFill>
                  <a:schemeClr val="tx1"/>
                </a:solidFill>
              </a:rPr>
              <a:t>Aim 1: </a:t>
            </a:r>
            <a:r>
              <a:rPr lang="en-US" dirty="0" smtClean="0"/>
              <a:t>How </a:t>
            </a:r>
            <a:r>
              <a:rPr lang="en-US" dirty="0"/>
              <a:t>much </a:t>
            </a:r>
            <a:r>
              <a:rPr lang="en-US" dirty="0" smtClean="0"/>
              <a:t>do individuals from a natural population vary in </a:t>
            </a:r>
            <a:r>
              <a:rPr lang="en-US" dirty="0" smtClean="0"/>
              <a:t>recombination </a:t>
            </a:r>
            <a:r>
              <a:rPr lang="en-US" dirty="0" smtClean="0"/>
              <a:t>rates?</a:t>
            </a:r>
          </a:p>
          <a:p>
            <a:pPr marL="0" indent="0">
              <a:buNone/>
            </a:pPr>
            <a:endParaRPr lang="en-US" dirty="0" smtClean="0">
              <a:solidFill>
                <a:schemeClr val="tx1"/>
              </a:solidFill>
            </a:endParaRPr>
          </a:p>
          <a:p>
            <a:r>
              <a:rPr lang="en-US" dirty="0" smtClean="0"/>
              <a:t>Aim </a:t>
            </a:r>
            <a:r>
              <a:rPr lang="en-US" dirty="0" smtClean="0">
                <a:solidFill>
                  <a:schemeClr val="tx1"/>
                </a:solidFill>
              </a:rPr>
              <a:t>2: </a:t>
            </a:r>
            <a:r>
              <a:rPr lang="en-US" dirty="0" smtClean="0"/>
              <a:t>How does genome wide recombination rate and related meiotic traits vary due to sex in the house mouse?</a:t>
            </a:r>
          </a:p>
          <a:p>
            <a:endParaRPr lang="en-US" dirty="0" smtClean="0"/>
          </a:p>
          <a:p>
            <a:r>
              <a:rPr lang="en-US" dirty="0" smtClean="0"/>
              <a:t>Aim 3: </a:t>
            </a:r>
            <a:r>
              <a:rPr lang="en-US" dirty="0"/>
              <a:t>H</a:t>
            </a:r>
            <a:r>
              <a:rPr lang="en-US" dirty="0" smtClean="0"/>
              <a:t>ow do </a:t>
            </a:r>
            <a:r>
              <a:rPr lang="en-US" dirty="0" smtClean="0"/>
              <a:t>recombination rates vary between </a:t>
            </a:r>
            <a:r>
              <a:rPr lang="en-US" dirty="0" smtClean="0"/>
              <a:t>cells within an individual?</a:t>
            </a:r>
          </a:p>
        </p:txBody>
      </p:sp>
      <p:sp>
        <p:nvSpPr>
          <p:cNvPr id="5" name="Text Placeholder 2"/>
          <p:cNvSpPr txBox="1">
            <a:spLocks/>
          </p:cNvSpPr>
          <p:nvPr/>
        </p:nvSpPr>
        <p:spPr>
          <a:xfrm>
            <a:off x="415600" y="398215"/>
            <a:ext cx="11360800" cy="2554534"/>
          </a:xfrm>
          <a:prstGeom prst="rect">
            <a:avLst/>
          </a:prstGeom>
          <a:solidFill>
            <a:schemeClr val="bg1"/>
          </a:solidFill>
          <a:ln w="28575">
            <a:solidFill>
              <a:schemeClr val="tx1"/>
            </a:solid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400" b="1" dirty="0">
                <a:solidFill>
                  <a:schemeClr val="tx1"/>
                </a:solidFill>
              </a:rPr>
              <a:t>Major Questions</a:t>
            </a:r>
            <a:r>
              <a:rPr lang="en-US" sz="2400" dirty="0">
                <a:solidFill>
                  <a:schemeClr val="tx1"/>
                </a:solidFill>
              </a:rPr>
              <a:t>: </a:t>
            </a:r>
            <a:r>
              <a:rPr lang="en-US" sz="2400" dirty="0" smtClean="0">
                <a:solidFill>
                  <a:schemeClr val="tx1"/>
                </a:solidFill>
              </a:rPr>
              <a:t>What are the evolutionary patterns of genome wide recombination </a:t>
            </a:r>
            <a:r>
              <a:rPr lang="en-US" sz="2400" dirty="0">
                <a:solidFill>
                  <a:schemeClr val="tx1"/>
                </a:solidFill>
              </a:rPr>
              <a:t>rates </a:t>
            </a:r>
            <a:r>
              <a:rPr lang="en-US" sz="2400" dirty="0" smtClean="0">
                <a:solidFill>
                  <a:schemeClr val="tx1"/>
                </a:solidFill>
              </a:rPr>
              <a:t>(</a:t>
            </a:r>
            <a:r>
              <a:rPr lang="en-US" sz="2400" dirty="0" err="1" smtClean="0">
                <a:solidFill>
                  <a:schemeClr val="tx1"/>
                </a:solidFill>
              </a:rPr>
              <a:t>gwRR</a:t>
            </a:r>
            <a:r>
              <a:rPr lang="en-US" sz="2400" dirty="0" smtClean="0">
                <a:solidFill>
                  <a:schemeClr val="tx1"/>
                </a:solidFill>
              </a:rPr>
              <a:t>) variation at short time scales?</a:t>
            </a:r>
            <a:endParaRPr lang="en-US" sz="2400" dirty="0">
              <a:solidFill>
                <a:schemeClr val="tx1"/>
              </a:solidFill>
            </a:endParaRPr>
          </a:p>
          <a:p>
            <a:r>
              <a:rPr lang="en-US" sz="2400" dirty="0" smtClean="0">
                <a:solidFill>
                  <a:schemeClr val="tx1"/>
                </a:solidFill>
              </a:rPr>
              <a:t>How do meiotic traits vary with genome wide recombination rate?</a:t>
            </a:r>
          </a:p>
          <a:p>
            <a:r>
              <a:rPr lang="en-US" sz="2400" b="1" dirty="0" smtClean="0">
                <a:solidFill>
                  <a:schemeClr val="tx1"/>
                </a:solidFill>
              </a:rPr>
              <a:t>How do individuals vary </a:t>
            </a:r>
            <a:r>
              <a:rPr lang="en-US" sz="2400" b="1" dirty="0" smtClean="0">
                <a:solidFill>
                  <a:schemeClr val="tx1"/>
                </a:solidFill>
              </a:rPr>
              <a:t>in </a:t>
            </a:r>
            <a:r>
              <a:rPr lang="en-US" sz="2400" b="1" dirty="0" err="1" smtClean="0">
                <a:solidFill>
                  <a:schemeClr val="tx1"/>
                </a:solidFill>
              </a:rPr>
              <a:t>gwRR</a:t>
            </a:r>
            <a:r>
              <a:rPr lang="en-US" sz="2400" b="1" dirty="0" smtClean="0">
                <a:solidFill>
                  <a:schemeClr val="tx1"/>
                </a:solidFill>
              </a:rPr>
              <a:t> </a:t>
            </a:r>
            <a:r>
              <a:rPr lang="en-US" sz="2400" b="1" dirty="0" smtClean="0">
                <a:solidFill>
                  <a:schemeClr val="tx1"/>
                </a:solidFill>
              </a:rPr>
              <a:t>due to sex, genetics, or environment?</a:t>
            </a:r>
          </a:p>
        </p:txBody>
      </p:sp>
    </p:spTree>
    <p:extLst>
      <p:ext uri="{BB962C8B-B14F-4D97-AF65-F5344CB8AC3E}">
        <p14:creationId xmlns:p14="http://schemas.microsoft.com/office/powerpoint/2010/main" val="2338572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C world map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t="7645" r="88" b="7856"/>
          <a:stretch/>
        </p:blipFill>
        <p:spPr bwMode="auto">
          <a:xfrm>
            <a:off x="713546" y="1027363"/>
            <a:ext cx="10493384" cy="5620179"/>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a:xfrm>
            <a:off x="3518897" y="2430884"/>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4914943" y="4888638"/>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3518897" y="3734199"/>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3411114" y="2594901"/>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8938970" y="3306546"/>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9263474" y="2943814"/>
            <a:ext cx="236096" cy="211962"/>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436098" y="2053966"/>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6218604" y="2228944"/>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6604346" y="2283047"/>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7020222" y="2169684"/>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913273" y="2488919"/>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5033" y="1026062"/>
            <a:ext cx="2213009" cy="1477328"/>
          </a:xfrm>
          <a:prstGeom prst="rect">
            <a:avLst/>
          </a:prstGeom>
          <a:noFill/>
        </p:spPr>
        <p:txBody>
          <a:bodyPr wrap="square" rtlCol="0">
            <a:spAutoFit/>
          </a:bodyPr>
          <a:lstStyle/>
          <a:p>
            <a:r>
              <a:rPr lang="en-US" b="1" i="1" dirty="0" smtClean="0"/>
              <a:t>M. m</a:t>
            </a:r>
            <a:r>
              <a:rPr lang="en-US" b="1" dirty="0" smtClean="0"/>
              <a:t>. </a:t>
            </a:r>
            <a:r>
              <a:rPr lang="en-US" b="1" i="1" dirty="0" smtClean="0"/>
              <a:t>domesticus</a:t>
            </a:r>
          </a:p>
          <a:p>
            <a:r>
              <a:rPr lang="en-US" dirty="0" smtClean="0"/>
              <a:t>WSB</a:t>
            </a:r>
          </a:p>
          <a:p>
            <a:r>
              <a:rPr lang="en-US" dirty="0" smtClean="0"/>
              <a:t>LEWES</a:t>
            </a:r>
          </a:p>
          <a:p>
            <a:r>
              <a:rPr lang="en-US" dirty="0" smtClean="0"/>
              <a:t>PERC</a:t>
            </a:r>
          </a:p>
          <a:p>
            <a:r>
              <a:rPr lang="en-US" dirty="0" smtClean="0"/>
              <a:t>Gough</a:t>
            </a:r>
          </a:p>
        </p:txBody>
      </p:sp>
      <p:sp>
        <p:nvSpPr>
          <p:cNvPr id="17" name="TextBox 16"/>
          <p:cNvSpPr txBox="1"/>
          <p:nvPr/>
        </p:nvSpPr>
        <p:spPr>
          <a:xfrm>
            <a:off x="4193507" y="1070190"/>
            <a:ext cx="2122768" cy="1754326"/>
          </a:xfrm>
          <a:prstGeom prst="rect">
            <a:avLst/>
          </a:prstGeom>
          <a:noFill/>
        </p:spPr>
        <p:txBody>
          <a:bodyPr wrap="square" rtlCol="0">
            <a:spAutoFit/>
          </a:bodyPr>
          <a:lstStyle/>
          <a:p>
            <a:r>
              <a:rPr lang="en-US" b="1" i="1" dirty="0" smtClean="0"/>
              <a:t>M. m. musculus</a:t>
            </a:r>
          </a:p>
          <a:p>
            <a:r>
              <a:rPr lang="en-US" dirty="0" smtClean="0"/>
              <a:t>PWD</a:t>
            </a:r>
          </a:p>
          <a:p>
            <a:r>
              <a:rPr lang="en-US" dirty="0" smtClean="0"/>
              <a:t>CZECH II</a:t>
            </a:r>
          </a:p>
          <a:p>
            <a:r>
              <a:rPr lang="en-US" dirty="0" smtClean="0"/>
              <a:t>SKIVE</a:t>
            </a:r>
          </a:p>
          <a:p>
            <a:r>
              <a:rPr lang="en-US" dirty="0" smtClean="0"/>
              <a:t>KAZ</a:t>
            </a:r>
          </a:p>
          <a:p>
            <a:r>
              <a:rPr lang="en-US" dirty="0" smtClean="0"/>
              <a:t>TOM</a:t>
            </a:r>
            <a:endParaRPr lang="en-US" dirty="0"/>
          </a:p>
        </p:txBody>
      </p:sp>
      <p:sp>
        <p:nvSpPr>
          <p:cNvPr id="18" name="TextBox 17"/>
          <p:cNvSpPr txBox="1"/>
          <p:nvPr/>
        </p:nvSpPr>
        <p:spPr>
          <a:xfrm>
            <a:off x="8118835" y="1025043"/>
            <a:ext cx="1876367" cy="923330"/>
          </a:xfrm>
          <a:prstGeom prst="rect">
            <a:avLst/>
          </a:prstGeom>
          <a:noFill/>
        </p:spPr>
        <p:txBody>
          <a:bodyPr wrap="square" rtlCol="0">
            <a:spAutoFit/>
          </a:bodyPr>
          <a:lstStyle/>
          <a:p>
            <a:r>
              <a:rPr lang="en-US" b="1" i="1" dirty="0" smtClean="0"/>
              <a:t>M. m. castaneus</a:t>
            </a:r>
          </a:p>
          <a:p>
            <a:r>
              <a:rPr lang="en-US" dirty="0" smtClean="0"/>
              <a:t>CAST</a:t>
            </a:r>
          </a:p>
          <a:p>
            <a:r>
              <a:rPr lang="en-US" dirty="0" smtClean="0"/>
              <a:t>HMI</a:t>
            </a:r>
            <a:endParaRPr lang="en-US" dirty="0"/>
          </a:p>
        </p:txBody>
      </p:sp>
      <p:sp>
        <p:nvSpPr>
          <p:cNvPr id="20" name="5-Point Star 19"/>
          <p:cNvSpPr/>
          <p:nvPr/>
        </p:nvSpPr>
        <p:spPr>
          <a:xfrm>
            <a:off x="9175066" y="2635205"/>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529210" y="1590441"/>
            <a:ext cx="1875560" cy="923330"/>
          </a:xfrm>
          <a:prstGeom prst="rect">
            <a:avLst/>
          </a:prstGeom>
          <a:noFill/>
        </p:spPr>
        <p:txBody>
          <a:bodyPr wrap="square" rtlCol="0">
            <a:spAutoFit/>
          </a:bodyPr>
          <a:lstStyle/>
          <a:p>
            <a:r>
              <a:rPr lang="en-US" b="1" i="1" dirty="0" smtClean="0"/>
              <a:t>M. m. </a:t>
            </a:r>
            <a:r>
              <a:rPr lang="en-US" b="1" i="1" dirty="0" err="1" smtClean="0"/>
              <a:t>molossinus</a:t>
            </a:r>
            <a:endParaRPr lang="en-US" b="1" i="1" dirty="0" smtClean="0"/>
          </a:p>
          <a:p>
            <a:r>
              <a:rPr lang="en-US" dirty="0" smtClean="0"/>
              <a:t>MSM</a:t>
            </a:r>
          </a:p>
          <a:p>
            <a:r>
              <a:rPr lang="en-US" dirty="0" smtClean="0"/>
              <a:t>MOLF</a:t>
            </a:r>
            <a:endParaRPr lang="en-US" dirty="0"/>
          </a:p>
        </p:txBody>
      </p:sp>
      <p:sp>
        <p:nvSpPr>
          <p:cNvPr id="28" name="5-Point Star 27"/>
          <p:cNvSpPr/>
          <p:nvPr/>
        </p:nvSpPr>
        <p:spPr>
          <a:xfrm>
            <a:off x="2391297" y="1099867"/>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xplosion 1 1"/>
          <p:cNvSpPr/>
          <p:nvPr/>
        </p:nvSpPr>
        <p:spPr>
          <a:xfrm>
            <a:off x="7282555" y="2675852"/>
            <a:ext cx="252073" cy="262023"/>
          </a:xfrm>
          <a:prstGeom prst="irregularSeal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39657" y="2925524"/>
            <a:ext cx="1549960" cy="620694"/>
          </a:xfrm>
          <a:prstGeom prst="rect">
            <a:avLst/>
          </a:prstGeom>
          <a:noFill/>
        </p:spPr>
        <p:txBody>
          <a:bodyPr wrap="square" rtlCol="0">
            <a:spAutoFit/>
          </a:bodyPr>
          <a:lstStyle/>
          <a:p>
            <a:r>
              <a:rPr lang="en-US" b="1" i="1" dirty="0" smtClean="0"/>
              <a:t>Mus musculus</a:t>
            </a:r>
          </a:p>
          <a:p>
            <a:r>
              <a:rPr lang="en-US" b="1" dirty="0" smtClean="0"/>
              <a:t>Origin</a:t>
            </a:r>
          </a:p>
        </p:txBody>
      </p:sp>
      <p:sp>
        <p:nvSpPr>
          <p:cNvPr id="31" name="5-Point Star 30"/>
          <p:cNvSpPr/>
          <p:nvPr/>
        </p:nvSpPr>
        <p:spPr>
          <a:xfrm>
            <a:off x="5795225" y="1144441"/>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9796586" y="1144442"/>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9293114" y="1723001"/>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8759190" y="3266205"/>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6424566" y="2344340"/>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175" y="4242168"/>
            <a:ext cx="2559551" cy="2334766"/>
          </a:xfrm>
          <a:prstGeom prst="rect">
            <a:avLst/>
          </a:prstGeom>
        </p:spPr>
      </p:pic>
      <p:sp>
        <p:nvSpPr>
          <p:cNvPr id="24" name="TextBox 23"/>
          <p:cNvSpPr txBox="1"/>
          <p:nvPr/>
        </p:nvSpPr>
        <p:spPr>
          <a:xfrm>
            <a:off x="6778276" y="4242168"/>
            <a:ext cx="2514405" cy="1754326"/>
          </a:xfrm>
          <a:prstGeom prst="rect">
            <a:avLst/>
          </a:prstGeom>
          <a:solidFill>
            <a:schemeClr val="bg1"/>
          </a:solidFill>
          <a:ln>
            <a:solidFill>
              <a:schemeClr val="tx1"/>
            </a:solidFill>
          </a:ln>
        </p:spPr>
        <p:txBody>
          <a:bodyPr wrap="square" rtlCol="0">
            <a:spAutoFit/>
          </a:bodyPr>
          <a:lstStyle/>
          <a:p>
            <a:r>
              <a:rPr lang="en-US" dirty="0" smtClean="0"/>
              <a:t>Staining Approach</a:t>
            </a:r>
          </a:p>
          <a:p>
            <a:r>
              <a:rPr lang="en-US" dirty="0" smtClean="0"/>
              <a:t>-Individual genome wide recombination rates (</a:t>
            </a:r>
            <a:r>
              <a:rPr lang="en-US" dirty="0" err="1" smtClean="0"/>
              <a:t>gwRRs</a:t>
            </a:r>
            <a:r>
              <a:rPr lang="en-US" dirty="0" smtClean="0"/>
              <a:t>)</a:t>
            </a:r>
            <a:endParaRPr lang="en-US" dirty="0"/>
          </a:p>
          <a:p>
            <a:r>
              <a:rPr lang="en-US" dirty="0" smtClean="0"/>
              <a:t>- </a:t>
            </a:r>
            <a:r>
              <a:rPr lang="en-US" dirty="0" smtClean="0"/>
              <a:t>Single </a:t>
            </a:r>
            <a:r>
              <a:rPr lang="en-US" dirty="0"/>
              <a:t>m</a:t>
            </a:r>
            <a:r>
              <a:rPr lang="en-US" dirty="0" smtClean="0"/>
              <a:t>eiotic chromosomes</a:t>
            </a:r>
            <a:endParaRPr lang="en-US" dirty="0"/>
          </a:p>
        </p:txBody>
      </p:sp>
      <p:grpSp>
        <p:nvGrpSpPr>
          <p:cNvPr id="27" name="Group 26"/>
          <p:cNvGrpSpPr/>
          <p:nvPr/>
        </p:nvGrpSpPr>
        <p:grpSpPr>
          <a:xfrm>
            <a:off x="-484399" y="3375136"/>
            <a:ext cx="3329439" cy="1200329"/>
            <a:chOff x="8068073" y="4645737"/>
            <a:chExt cx="3371189" cy="1200329"/>
          </a:xfrm>
        </p:grpSpPr>
        <p:sp>
          <p:nvSpPr>
            <p:cNvPr id="19" name="TextBox 18"/>
            <p:cNvSpPr txBox="1"/>
            <p:nvPr/>
          </p:nvSpPr>
          <p:spPr>
            <a:xfrm>
              <a:off x="8068073" y="4645737"/>
              <a:ext cx="3371189" cy="1200329"/>
            </a:xfrm>
            <a:prstGeom prst="rect">
              <a:avLst/>
            </a:prstGeom>
            <a:solidFill>
              <a:schemeClr val="bg1"/>
            </a:solidFill>
            <a:ln>
              <a:solidFill>
                <a:schemeClr val="tx1">
                  <a:lumMod val="50000"/>
                  <a:lumOff val="50000"/>
                </a:schemeClr>
              </a:solidFill>
            </a:ln>
          </p:spPr>
          <p:txBody>
            <a:bodyPr wrap="square" rtlCol="0">
              <a:spAutoFit/>
            </a:bodyPr>
            <a:lstStyle/>
            <a:p>
              <a:r>
                <a:rPr lang="en-US" b="1" dirty="0" smtClean="0"/>
                <a:t>	Outgroups</a:t>
              </a:r>
            </a:p>
            <a:p>
              <a:r>
                <a:rPr lang="en-US" i="1" dirty="0" smtClean="0"/>
                <a:t>	Mus spretus </a:t>
              </a:r>
              <a:r>
                <a:rPr lang="en-US" dirty="0" smtClean="0"/>
                <a:t>(~3 </a:t>
              </a:r>
              <a:r>
                <a:rPr lang="en-US" dirty="0" err="1" smtClean="0"/>
                <a:t>mya</a:t>
              </a:r>
              <a:r>
                <a:rPr lang="en-US" dirty="0" smtClean="0"/>
                <a:t>)</a:t>
              </a:r>
            </a:p>
            <a:p>
              <a:r>
                <a:rPr lang="en-US" i="1" dirty="0" smtClean="0"/>
                <a:t>	Mus spicilegus </a:t>
              </a:r>
              <a:r>
                <a:rPr lang="en-US" dirty="0"/>
                <a:t>(~</a:t>
              </a:r>
              <a:r>
                <a:rPr lang="en-US" dirty="0" smtClean="0"/>
                <a:t>3 </a:t>
              </a:r>
              <a:r>
                <a:rPr lang="en-US" dirty="0" err="1" smtClean="0"/>
                <a:t>mya</a:t>
              </a:r>
              <a:r>
                <a:rPr lang="en-US" dirty="0" smtClean="0"/>
                <a:t>)</a:t>
              </a:r>
              <a:endParaRPr lang="en-US" i="1" dirty="0" smtClean="0"/>
            </a:p>
            <a:p>
              <a:r>
                <a:rPr lang="en-US" i="1" dirty="0" smtClean="0"/>
                <a:t>	Mus caroli </a:t>
              </a:r>
              <a:r>
                <a:rPr lang="en-US" dirty="0" smtClean="0"/>
                <a:t>(~5 </a:t>
              </a:r>
              <a:r>
                <a:rPr lang="en-US" dirty="0" err="1" smtClean="0"/>
                <a:t>mya</a:t>
              </a:r>
              <a:r>
                <a:rPr lang="en-US" dirty="0" smtClean="0"/>
                <a:t>)</a:t>
              </a:r>
              <a:endParaRPr lang="en-US" dirty="0"/>
            </a:p>
          </p:txBody>
        </p:sp>
        <p:grpSp>
          <p:nvGrpSpPr>
            <p:cNvPr id="25" name="Group 24"/>
            <p:cNvGrpSpPr/>
            <p:nvPr/>
          </p:nvGrpSpPr>
          <p:grpSpPr>
            <a:xfrm>
              <a:off x="8749491" y="4918544"/>
              <a:ext cx="250273" cy="806187"/>
              <a:chOff x="8749491" y="4918544"/>
              <a:chExt cx="250273" cy="806187"/>
            </a:xfrm>
          </p:grpSpPr>
          <p:sp>
            <p:nvSpPr>
              <p:cNvPr id="38" name="5-Point Star 37"/>
              <p:cNvSpPr/>
              <p:nvPr/>
            </p:nvSpPr>
            <p:spPr>
              <a:xfrm>
                <a:off x="8763668" y="4918544"/>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8749492" y="5218333"/>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8749491" y="5512769"/>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543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Chapter 2, Sex-Specific </a:t>
            </a:r>
            <a:r>
              <a:rPr lang="en-US" dirty="0"/>
              <a:t>Evolution of the Meiotic Recombination </a:t>
            </a:r>
            <a:r>
              <a:rPr lang="en-US" dirty="0" smtClean="0"/>
              <a:t>Rate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8" name="TextBox 7"/>
          <p:cNvSpPr txBox="1"/>
          <p:nvPr/>
        </p:nvSpPr>
        <p:spPr>
          <a:xfrm>
            <a:off x="838200" y="2978782"/>
            <a:ext cx="10206681" cy="3170099"/>
          </a:xfrm>
          <a:prstGeom prst="rect">
            <a:avLst/>
          </a:prstGeom>
          <a:noFill/>
        </p:spPr>
        <p:txBody>
          <a:bodyPr wrap="square" rtlCol="0">
            <a:spAutoFit/>
          </a:bodyPr>
          <a:lstStyle/>
          <a:p>
            <a:r>
              <a:rPr lang="en-US" sz="2000" dirty="0" smtClean="0"/>
              <a:t>-</a:t>
            </a:r>
            <a:r>
              <a:rPr lang="en-US" sz="2000" dirty="0" smtClean="0"/>
              <a:t>Rapid male-specific </a:t>
            </a:r>
            <a:r>
              <a:rPr lang="en-US" sz="2000" dirty="0" smtClean="0"/>
              <a:t>evolution of recombination rate </a:t>
            </a:r>
            <a:r>
              <a:rPr lang="en-US" sz="2000" dirty="0" smtClean="0"/>
              <a:t>in 3 strains; </a:t>
            </a:r>
            <a:r>
              <a:rPr lang="en-US" sz="2000" dirty="0" err="1" smtClean="0"/>
              <a:t>musculus</a:t>
            </a:r>
            <a:r>
              <a:rPr lang="en-US" sz="2000" baseline="30000" dirty="0" err="1" smtClean="0"/>
              <a:t>PWD</a:t>
            </a:r>
            <a:r>
              <a:rPr lang="en-US" sz="2000" dirty="0" smtClean="0"/>
              <a:t>, </a:t>
            </a:r>
            <a:r>
              <a:rPr lang="en-US" sz="2000" dirty="0" err="1" smtClean="0"/>
              <a:t>musculus</a:t>
            </a:r>
            <a:r>
              <a:rPr lang="en-US" sz="2000" baseline="30000" dirty="0" err="1" smtClean="0"/>
              <a:t>SKIVE</a:t>
            </a:r>
            <a:r>
              <a:rPr lang="en-US" sz="2000" dirty="0" smtClean="0"/>
              <a:t>, and </a:t>
            </a:r>
            <a:r>
              <a:rPr lang="en-US" sz="2000" dirty="0" err="1" smtClean="0"/>
              <a:t>molossinus</a:t>
            </a:r>
            <a:r>
              <a:rPr lang="en-US" sz="2000" baseline="30000" dirty="0" err="1" smtClean="0"/>
              <a:t>MSM</a:t>
            </a:r>
            <a:r>
              <a:rPr lang="en-US" sz="2000" dirty="0" smtClean="0"/>
              <a:t>. Enrichment of double crossovers (2CO) over single crossover </a:t>
            </a:r>
            <a:r>
              <a:rPr lang="en-US" sz="2000" dirty="0" err="1" smtClean="0"/>
              <a:t>chrms</a:t>
            </a:r>
            <a:r>
              <a:rPr lang="en-US" sz="2000" dirty="0" smtClean="0"/>
              <a:t> (1CO). </a:t>
            </a:r>
            <a:endParaRPr lang="en-US" sz="2000" dirty="0"/>
          </a:p>
          <a:p>
            <a:endParaRPr lang="en-US" sz="2000" dirty="0" smtClean="0"/>
          </a:p>
          <a:p>
            <a:r>
              <a:rPr lang="en-US" sz="2000" dirty="0" smtClean="0"/>
              <a:t>-Evolution </a:t>
            </a:r>
            <a:r>
              <a:rPr lang="en-US" sz="2000" dirty="0" smtClean="0"/>
              <a:t>increase double </a:t>
            </a:r>
            <a:r>
              <a:rPr lang="en-US" sz="2000" dirty="0" smtClean="0"/>
              <a:t>strand </a:t>
            </a:r>
            <a:r>
              <a:rPr lang="en-US" sz="2000" dirty="0" smtClean="0"/>
              <a:t>break </a:t>
            </a:r>
            <a:r>
              <a:rPr lang="en-US" sz="2000" dirty="0" smtClean="0"/>
              <a:t>in </a:t>
            </a:r>
            <a:r>
              <a:rPr lang="en-US" sz="2000" dirty="0" err="1" smtClean="0"/>
              <a:t>musculus</a:t>
            </a:r>
            <a:r>
              <a:rPr lang="en-US" sz="2000" baseline="30000" dirty="0" err="1" smtClean="0"/>
              <a:t>PWD</a:t>
            </a:r>
            <a:r>
              <a:rPr lang="en-US" sz="2000" baseline="30000" dirty="0" smtClean="0"/>
              <a:t>  </a:t>
            </a:r>
            <a:r>
              <a:rPr lang="en-US" sz="2000" dirty="0" smtClean="0"/>
              <a:t>and </a:t>
            </a:r>
            <a:r>
              <a:rPr lang="en-US" sz="2000" dirty="0" err="1" smtClean="0"/>
              <a:t>molossinus</a:t>
            </a:r>
            <a:r>
              <a:rPr lang="en-US" sz="2000" baseline="30000" dirty="0" err="1" smtClean="0"/>
              <a:t>MSM</a:t>
            </a:r>
            <a:r>
              <a:rPr lang="en-US" sz="2000" dirty="0" smtClean="0"/>
              <a:t> in early </a:t>
            </a:r>
            <a:r>
              <a:rPr lang="en-US" sz="2000" dirty="0" err="1" smtClean="0"/>
              <a:t>zygotene</a:t>
            </a:r>
            <a:r>
              <a:rPr lang="en-US" sz="2000" dirty="0" smtClean="0"/>
              <a:t>.</a:t>
            </a:r>
            <a:endParaRPr lang="en-US" sz="2000" dirty="0" smtClean="0"/>
          </a:p>
          <a:p>
            <a:endParaRPr lang="en-US" sz="2000" dirty="0" smtClean="0"/>
          </a:p>
          <a:p>
            <a:r>
              <a:rPr lang="en-US" sz="2000" dirty="0" smtClean="0"/>
              <a:t>- Conserved sexually dimorphic traits: </a:t>
            </a:r>
          </a:p>
          <a:p>
            <a:r>
              <a:rPr lang="en-US" sz="2000" dirty="0" smtClean="0"/>
              <a:t>1) Foci positioning differences and 2</a:t>
            </a:r>
            <a:r>
              <a:rPr lang="en-US" sz="2000" dirty="0" smtClean="0"/>
              <a:t>) Longer SC axis in females.</a:t>
            </a:r>
          </a:p>
          <a:p>
            <a:endParaRPr lang="en-US" sz="2000" dirty="0" smtClean="0"/>
          </a:p>
          <a:p>
            <a:r>
              <a:rPr lang="en-US" sz="2000" dirty="0" smtClean="0"/>
              <a:t>-Significantly stronger interference, via 2CO </a:t>
            </a:r>
            <a:r>
              <a:rPr lang="en-US" sz="2000" dirty="0" err="1" smtClean="0"/>
              <a:t>InterFocal</a:t>
            </a:r>
            <a:r>
              <a:rPr lang="en-US" sz="2000" dirty="0" smtClean="0"/>
              <a:t> Distance (IFD), observed in high recombining males. </a:t>
            </a:r>
            <a:endParaRPr lang="en-US" sz="2000" dirty="0" smtClean="0"/>
          </a:p>
        </p:txBody>
      </p:sp>
      <p:sp>
        <p:nvSpPr>
          <p:cNvPr id="11" name="TextBox 10"/>
          <p:cNvSpPr txBox="1"/>
          <p:nvPr/>
        </p:nvSpPr>
        <p:spPr>
          <a:xfrm>
            <a:off x="697006" y="1825625"/>
            <a:ext cx="10797988" cy="1077218"/>
          </a:xfrm>
          <a:prstGeom prst="rect">
            <a:avLst/>
          </a:prstGeom>
          <a:solidFill>
            <a:schemeClr val="bg1"/>
          </a:solidFill>
          <a:ln>
            <a:solidFill>
              <a:schemeClr val="tx1"/>
            </a:solidFill>
          </a:ln>
        </p:spPr>
        <p:txBody>
          <a:bodyPr wrap="square" rtlCol="0">
            <a:spAutoFit/>
          </a:bodyPr>
          <a:lstStyle/>
          <a:p>
            <a:r>
              <a:rPr lang="en-US" sz="3200" i="1" dirty="0"/>
              <a:t>How does heterochiasmy evolve over short time scales?</a:t>
            </a:r>
          </a:p>
          <a:p>
            <a:r>
              <a:rPr lang="en-US" sz="3200" i="1" dirty="0"/>
              <a:t>What </a:t>
            </a:r>
            <a:r>
              <a:rPr lang="en-US" sz="3200" i="1" dirty="0" smtClean="0"/>
              <a:t>meiotic </a:t>
            </a:r>
            <a:r>
              <a:rPr lang="en-US" sz="3200" i="1" dirty="0"/>
              <a:t>traits correlate </a:t>
            </a:r>
            <a:r>
              <a:rPr lang="en-US" sz="3200" i="1" dirty="0" smtClean="0"/>
              <a:t>with </a:t>
            </a:r>
            <a:r>
              <a:rPr lang="en-US" sz="3200" i="1" dirty="0" smtClean="0"/>
              <a:t>recombination rate variation</a:t>
            </a:r>
            <a:r>
              <a:rPr lang="en-US" sz="3200" i="1" dirty="0" smtClean="0"/>
              <a:t>?</a:t>
            </a:r>
            <a:endParaRPr lang="en-US" sz="3200" i="1" dirty="0"/>
          </a:p>
        </p:txBody>
      </p:sp>
    </p:spTree>
    <p:extLst>
      <p:ext uri="{BB962C8B-B14F-4D97-AF65-F5344CB8AC3E}">
        <p14:creationId xmlns:p14="http://schemas.microsoft.com/office/powerpoint/2010/main" val="180561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Main results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98086" y="1653331"/>
            <a:ext cx="5239523" cy="4224537"/>
          </a:xfrm>
        </p:spPr>
      </p:pic>
      <p:grpSp>
        <p:nvGrpSpPr>
          <p:cNvPr id="6" name="Group 5"/>
          <p:cNvGrpSpPr/>
          <p:nvPr/>
        </p:nvGrpSpPr>
        <p:grpSpPr>
          <a:xfrm>
            <a:off x="593369" y="1817127"/>
            <a:ext cx="4445161" cy="3896943"/>
            <a:chOff x="3629694" y="1908942"/>
            <a:chExt cx="4445161" cy="389694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694" y="1908942"/>
              <a:ext cx="4445161" cy="3896943"/>
            </a:xfrm>
            <a:prstGeom prst="rect">
              <a:avLst/>
            </a:prstGeom>
          </p:spPr>
        </p:pic>
        <p:sp>
          <p:nvSpPr>
            <p:cNvPr id="8" name="TextBox 7"/>
            <p:cNvSpPr txBox="1"/>
            <p:nvPr/>
          </p:nvSpPr>
          <p:spPr>
            <a:xfrm>
              <a:off x="3988078" y="3857413"/>
              <a:ext cx="1554594" cy="338554"/>
            </a:xfrm>
            <a:prstGeom prst="rect">
              <a:avLst/>
            </a:prstGeom>
            <a:noFill/>
          </p:spPr>
          <p:txBody>
            <a:bodyPr wrap="square" rtlCol="0">
              <a:spAutoFit/>
            </a:bodyPr>
            <a:lstStyle/>
            <a:p>
              <a:r>
                <a:rPr lang="en-US" sz="1600" dirty="0" smtClean="0"/>
                <a:t>Female </a:t>
              </a:r>
              <a:r>
                <a:rPr lang="en-US" sz="1600" dirty="0" err="1" smtClean="0"/>
                <a:t>gwRR</a:t>
              </a:r>
              <a:endParaRPr lang="en-US" sz="1600" dirty="0"/>
            </a:p>
          </p:txBody>
        </p:sp>
        <p:sp>
          <p:nvSpPr>
            <p:cNvPr id="9" name="TextBox 8"/>
            <p:cNvSpPr txBox="1"/>
            <p:nvPr/>
          </p:nvSpPr>
          <p:spPr>
            <a:xfrm>
              <a:off x="6126481" y="3902481"/>
              <a:ext cx="1554480" cy="338554"/>
            </a:xfrm>
            <a:prstGeom prst="rect">
              <a:avLst/>
            </a:prstGeom>
            <a:noFill/>
          </p:spPr>
          <p:txBody>
            <a:bodyPr wrap="square" rtlCol="0">
              <a:spAutoFit/>
            </a:bodyPr>
            <a:lstStyle/>
            <a:p>
              <a:r>
                <a:rPr lang="en-US" sz="1600" dirty="0"/>
                <a:t>M</a:t>
              </a:r>
              <a:r>
                <a:rPr lang="en-US" sz="1600" dirty="0" smtClean="0"/>
                <a:t>ale </a:t>
              </a:r>
              <a:r>
                <a:rPr lang="en-US" sz="1600" dirty="0" err="1" smtClean="0"/>
                <a:t>gwRR</a:t>
              </a:r>
              <a:endParaRPr lang="en-US" sz="1600" dirty="0"/>
            </a:p>
          </p:txBody>
        </p:sp>
      </p:grpSp>
      <p:sp>
        <p:nvSpPr>
          <p:cNvPr id="10" name="TextBox 9"/>
          <p:cNvSpPr txBox="1"/>
          <p:nvPr/>
        </p:nvSpPr>
        <p:spPr>
          <a:xfrm>
            <a:off x="7277427" y="1679728"/>
            <a:ext cx="1857943" cy="338554"/>
          </a:xfrm>
          <a:prstGeom prst="rect">
            <a:avLst/>
          </a:prstGeom>
          <a:noFill/>
        </p:spPr>
        <p:txBody>
          <a:bodyPr wrap="square" rtlCol="0">
            <a:spAutoFit/>
          </a:bodyPr>
          <a:lstStyle/>
          <a:p>
            <a:r>
              <a:rPr lang="en-US" sz="1600" dirty="0" smtClean="0"/>
              <a:t>Short bivalent SCs</a:t>
            </a:r>
            <a:endParaRPr lang="en-US" sz="1600" dirty="0"/>
          </a:p>
        </p:txBody>
      </p:sp>
      <p:sp>
        <p:nvSpPr>
          <p:cNvPr id="11" name="TextBox 10"/>
          <p:cNvSpPr txBox="1"/>
          <p:nvPr/>
        </p:nvSpPr>
        <p:spPr>
          <a:xfrm>
            <a:off x="9913870" y="1679728"/>
            <a:ext cx="1652054" cy="338554"/>
          </a:xfrm>
          <a:prstGeom prst="rect">
            <a:avLst/>
          </a:prstGeom>
          <a:noFill/>
        </p:spPr>
        <p:txBody>
          <a:bodyPr wrap="square" rtlCol="0">
            <a:spAutoFit/>
          </a:bodyPr>
          <a:lstStyle/>
          <a:p>
            <a:r>
              <a:rPr lang="en-US" sz="1600" dirty="0" smtClean="0"/>
              <a:t>Total </a:t>
            </a:r>
            <a:r>
              <a:rPr lang="en-US" sz="1600" dirty="0" smtClean="0"/>
              <a:t>SC per cell</a:t>
            </a:r>
            <a:endParaRPr lang="en-US" sz="1600" dirty="0"/>
          </a:p>
        </p:txBody>
      </p:sp>
      <p:sp>
        <p:nvSpPr>
          <p:cNvPr id="12" name="TextBox 11"/>
          <p:cNvSpPr txBox="1"/>
          <p:nvPr/>
        </p:nvSpPr>
        <p:spPr>
          <a:xfrm>
            <a:off x="5261686" y="4080506"/>
            <a:ext cx="1668628" cy="830997"/>
          </a:xfrm>
          <a:prstGeom prst="rect">
            <a:avLst/>
          </a:prstGeom>
          <a:noFill/>
        </p:spPr>
        <p:txBody>
          <a:bodyPr wrap="square" rtlCol="0">
            <a:spAutoFit/>
          </a:bodyPr>
          <a:lstStyle/>
          <a:p>
            <a:pPr algn="r"/>
            <a:r>
              <a:rPr lang="en-US" sz="1600" dirty="0" smtClean="0"/>
              <a:t>2CO </a:t>
            </a:r>
          </a:p>
          <a:p>
            <a:pPr algn="r"/>
            <a:r>
              <a:rPr lang="en-US" sz="1600" dirty="0" smtClean="0"/>
              <a:t>Interference</a:t>
            </a:r>
          </a:p>
          <a:p>
            <a:pPr algn="r"/>
            <a:r>
              <a:rPr lang="en-US" sz="1600" dirty="0" smtClean="0"/>
              <a:t>Patterns</a:t>
            </a:r>
            <a:endParaRPr lang="en-US" sz="1600" dirty="0"/>
          </a:p>
        </p:txBody>
      </p:sp>
      <p:sp>
        <p:nvSpPr>
          <p:cNvPr id="13" name="TextBox 12"/>
          <p:cNvSpPr txBox="1"/>
          <p:nvPr/>
        </p:nvSpPr>
        <p:spPr>
          <a:xfrm>
            <a:off x="1884991" y="1637024"/>
            <a:ext cx="3028539" cy="338554"/>
          </a:xfrm>
          <a:prstGeom prst="rect">
            <a:avLst/>
          </a:prstGeom>
          <a:noFill/>
        </p:spPr>
        <p:txBody>
          <a:bodyPr wrap="square" rtlCol="0">
            <a:spAutoFit/>
          </a:bodyPr>
          <a:lstStyle/>
          <a:p>
            <a:r>
              <a:rPr lang="en-US" sz="1600" dirty="0" smtClean="0"/>
              <a:t>MLH1 counts per cell</a:t>
            </a:r>
            <a:endParaRPr lang="en-US" sz="1600" dirty="0" smtClean="0"/>
          </a:p>
        </p:txBody>
      </p:sp>
    </p:spTree>
    <p:extLst>
      <p:ext uri="{BB962C8B-B14F-4D97-AF65-F5344CB8AC3E}">
        <p14:creationId xmlns:p14="http://schemas.microsoft.com/office/powerpoint/2010/main" val="1746909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7948" y="870594"/>
            <a:ext cx="5253939" cy="5269211"/>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1999" y="1588004"/>
            <a:ext cx="4551801" cy="4551801"/>
          </a:xfrm>
          <a:prstGeom prst="rect">
            <a:avLst/>
          </a:prstGeom>
        </p:spPr>
      </p:pic>
    </p:spTree>
    <p:extLst>
      <p:ext uri="{BB962C8B-B14F-4D97-AF65-F5344CB8AC3E}">
        <p14:creationId xmlns:p14="http://schemas.microsoft.com/office/powerpoint/2010/main" val="39933912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57400" y="220662"/>
            <a:ext cx="7516576" cy="6492875"/>
          </a:xfrm>
        </p:spPr>
      </p:pic>
    </p:spTree>
    <p:extLst>
      <p:ext uri="{BB962C8B-B14F-4D97-AF65-F5344CB8AC3E}">
        <p14:creationId xmlns:p14="http://schemas.microsoft.com/office/powerpoint/2010/main" val="35948528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Interpretations</a:t>
            </a:r>
            <a:endParaRPr lang="en-US" dirty="0"/>
          </a:p>
        </p:txBody>
      </p:sp>
      <p:sp>
        <p:nvSpPr>
          <p:cNvPr id="3" name="Content Placeholder 2"/>
          <p:cNvSpPr>
            <a:spLocks noGrp="1"/>
          </p:cNvSpPr>
          <p:nvPr>
            <p:ph idx="1"/>
          </p:nvPr>
        </p:nvSpPr>
        <p:spPr>
          <a:xfrm>
            <a:off x="341654" y="1690688"/>
            <a:ext cx="10515600" cy="2532569"/>
          </a:xfrm>
        </p:spPr>
        <p:txBody>
          <a:bodyPr>
            <a:normAutofit/>
          </a:bodyPr>
          <a:lstStyle/>
          <a:p>
            <a:pPr marL="0" indent="0">
              <a:buNone/>
            </a:pPr>
            <a:r>
              <a:rPr lang="en-US" dirty="0" smtClean="0"/>
              <a:t>Evolutionary models fo</a:t>
            </a:r>
            <a:r>
              <a:rPr lang="en-US" dirty="0" smtClean="0"/>
              <a:t>r sexual dimorphism evolution</a:t>
            </a:r>
          </a:p>
          <a:p>
            <a:r>
              <a:rPr lang="en-US" sz="1900" dirty="0" smtClean="0"/>
              <a:t>Haploid selection  </a:t>
            </a:r>
            <a:r>
              <a:rPr lang="en-US" sz="1900" dirty="0"/>
              <a:t>(</a:t>
            </a:r>
            <a:r>
              <a:rPr lang="en-US" sz="1900" dirty="0" err="1"/>
              <a:t>Lenormand</a:t>
            </a:r>
            <a:r>
              <a:rPr lang="en-US" sz="1900" dirty="0"/>
              <a:t> 2003) </a:t>
            </a:r>
            <a:endParaRPr lang="en-US" sz="1900" dirty="0" smtClean="0"/>
          </a:p>
          <a:p>
            <a:r>
              <a:rPr lang="en-US" sz="1900" dirty="0" smtClean="0"/>
              <a:t>Meiotic drivers </a:t>
            </a:r>
            <a:r>
              <a:rPr lang="en-US" sz="1900" dirty="0"/>
              <a:t>(</a:t>
            </a:r>
            <a:r>
              <a:rPr lang="en-US" sz="1900" dirty="0" err="1"/>
              <a:t>Brandvain</a:t>
            </a:r>
            <a:r>
              <a:rPr lang="en-US" sz="1900" dirty="0"/>
              <a:t> and Coop </a:t>
            </a:r>
            <a:r>
              <a:rPr lang="en-US" sz="1900" dirty="0" smtClean="0"/>
              <a:t>2012)</a:t>
            </a:r>
          </a:p>
          <a:p>
            <a:r>
              <a:rPr lang="en-US" sz="1900" dirty="0" smtClean="0"/>
              <a:t>Sexually </a:t>
            </a:r>
            <a:r>
              <a:rPr lang="en-US" sz="1900" dirty="0"/>
              <a:t>antagonistic selection on coding and cis-regulatory </a:t>
            </a:r>
            <a:r>
              <a:rPr lang="en-US" sz="1900" dirty="0" smtClean="0"/>
              <a:t>regions </a:t>
            </a:r>
            <a:r>
              <a:rPr lang="en-US" sz="1900" dirty="0"/>
              <a:t>(</a:t>
            </a:r>
            <a:r>
              <a:rPr lang="en-US" sz="1900" dirty="0" err="1"/>
              <a:t>Sardell</a:t>
            </a:r>
            <a:r>
              <a:rPr lang="en-US" sz="1900" dirty="0"/>
              <a:t> and Kirkpatrick 2020</a:t>
            </a:r>
            <a:r>
              <a:rPr lang="en-US" sz="1900" dirty="0" smtClean="0"/>
              <a:t>)</a:t>
            </a:r>
            <a:endParaRPr lang="en-US" sz="1900" dirty="0"/>
          </a:p>
          <a:p>
            <a:r>
              <a:rPr lang="en-US" sz="1900" dirty="0" smtClean="0"/>
              <a:t>Spindle assembly checkpoint selectio</a:t>
            </a:r>
            <a:r>
              <a:rPr lang="en-US" sz="1900" dirty="0" smtClean="0"/>
              <a:t>n on recombination landscape</a:t>
            </a:r>
            <a:endParaRPr lang="en-US" dirty="0"/>
          </a:p>
        </p:txBody>
      </p:sp>
      <p:cxnSp>
        <p:nvCxnSpPr>
          <p:cNvPr id="5" name="Straight Connector 4"/>
          <p:cNvCxnSpPr/>
          <p:nvPr/>
        </p:nvCxnSpPr>
        <p:spPr>
          <a:xfrm flipV="1">
            <a:off x="665577" y="3705535"/>
            <a:ext cx="6496841" cy="710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8344951" y="3607544"/>
            <a:ext cx="3577207" cy="3250456"/>
            <a:chOff x="7346042" y="3481807"/>
            <a:chExt cx="3577207" cy="3250456"/>
          </a:xfrm>
        </p:grpSpPr>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3664" y="3712640"/>
              <a:ext cx="3139111" cy="3019623"/>
            </a:xfrm>
            <a:prstGeom prst="rect">
              <a:avLst/>
            </a:prstGeom>
          </p:spPr>
        </p:pic>
        <p:sp>
          <p:nvSpPr>
            <p:cNvPr id="12" name="TextBox 11"/>
            <p:cNvSpPr txBox="1"/>
            <p:nvPr/>
          </p:nvSpPr>
          <p:spPr>
            <a:xfrm>
              <a:off x="8264293" y="3481807"/>
              <a:ext cx="1491085" cy="461665"/>
            </a:xfrm>
            <a:prstGeom prst="rect">
              <a:avLst/>
            </a:prstGeom>
            <a:solidFill>
              <a:schemeClr val="bg1"/>
            </a:solidFill>
            <a:ln>
              <a:solidFill>
                <a:schemeClr val="tx1"/>
              </a:solidFill>
            </a:ln>
          </p:spPr>
          <p:txBody>
            <a:bodyPr wrap="square" rtlCol="0">
              <a:spAutoFit/>
            </a:bodyPr>
            <a:lstStyle/>
            <a:p>
              <a:r>
                <a:rPr lang="en-US" sz="1200" dirty="0" smtClean="0"/>
                <a:t>Sister-cohesion distal to chiasmata</a:t>
              </a:r>
              <a:endParaRPr lang="en-US" sz="1200" dirty="0"/>
            </a:p>
          </p:txBody>
        </p:sp>
        <p:sp>
          <p:nvSpPr>
            <p:cNvPr id="13" name="TextBox 12"/>
            <p:cNvSpPr txBox="1"/>
            <p:nvPr/>
          </p:nvSpPr>
          <p:spPr>
            <a:xfrm>
              <a:off x="7346042" y="5783544"/>
              <a:ext cx="1118813" cy="461665"/>
            </a:xfrm>
            <a:prstGeom prst="rect">
              <a:avLst/>
            </a:prstGeom>
            <a:solidFill>
              <a:schemeClr val="bg1"/>
            </a:solidFill>
            <a:ln>
              <a:solidFill>
                <a:schemeClr val="tx1"/>
              </a:solidFill>
            </a:ln>
          </p:spPr>
          <p:txBody>
            <a:bodyPr wrap="square" rtlCol="0">
              <a:spAutoFit/>
            </a:bodyPr>
            <a:lstStyle/>
            <a:p>
              <a:pPr algn="r"/>
              <a:r>
                <a:rPr lang="en-US" sz="1200" dirty="0" smtClean="0"/>
                <a:t>2CO chromosome</a:t>
              </a:r>
              <a:endParaRPr lang="en-US" sz="1200" dirty="0"/>
            </a:p>
          </p:txBody>
        </p:sp>
        <p:sp>
          <p:nvSpPr>
            <p:cNvPr id="14" name="TextBox 13"/>
            <p:cNvSpPr txBox="1"/>
            <p:nvPr/>
          </p:nvSpPr>
          <p:spPr>
            <a:xfrm>
              <a:off x="9804436" y="4440079"/>
              <a:ext cx="1118813" cy="461665"/>
            </a:xfrm>
            <a:prstGeom prst="rect">
              <a:avLst/>
            </a:prstGeom>
            <a:solidFill>
              <a:schemeClr val="bg1"/>
            </a:solidFill>
            <a:ln>
              <a:solidFill>
                <a:schemeClr val="tx1"/>
              </a:solidFill>
            </a:ln>
          </p:spPr>
          <p:txBody>
            <a:bodyPr wrap="square" rtlCol="0">
              <a:spAutoFit/>
            </a:bodyPr>
            <a:lstStyle/>
            <a:p>
              <a:r>
                <a:rPr lang="en-US" sz="1200" dirty="0"/>
                <a:t>1</a:t>
              </a:r>
              <a:r>
                <a:rPr lang="en-US" sz="1200" dirty="0" smtClean="0"/>
                <a:t>CO chromosome</a:t>
              </a:r>
              <a:endParaRPr lang="en-US" sz="1200" dirty="0"/>
            </a:p>
          </p:txBody>
        </p:sp>
        <p:cxnSp>
          <p:nvCxnSpPr>
            <p:cNvPr id="15" name="Straight Arrow Connector 14"/>
            <p:cNvCxnSpPr/>
            <p:nvPr/>
          </p:nvCxnSpPr>
          <p:spPr>
            <a:xfrm flipH="1">
              <a:off x="7603664" y="4770089"/>
              <a:ext cx="505167" cy="23734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979082" y="3824946"/>
              <a:ext cx="658740" cy="27292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264293" y="6368506"/>
              <a:ext cx="678727" cy="262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921843" y="5907314"/>
              <a:ext cx="524944" cy="2098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0" y="4760514"/>
            <a:ext cx="4844375" cy="1864824"/>
            <a:chOff x="1309510" y="4650291"/>
            <a:chExt cx="4844375" cy="1864824"/>
          </a:xfrm>
        </p:grpSpPr>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23728"/>
            <a:stretch/>
          </p:blipFill>
          <p:spPr>
            <a:xfrm>
              <a:off x="1357130" y="4650291"/>
              <a:ext cx="4150452" cy="1780675"/>
            </a:xfrm>
            <a:prstGeom prst="rect">
              <a:avLst/>
            </a:prstGeom>
          </p:spPr>
        </p:pic>
        <p:sp>
          <p:nvSpPr>
            <p:cNvPr id="24" name="TextBox 23"/>
            <p:cNvSpPr txBox="1"/>
            <p:nvPr/>
          </p:nvSpPr>
          <p:spPr>
            <a:xfrm>
              <a:off x="1309510" y="6238116"/>
              <a:ext cx="4844375" cy="276999"/>
            </a:xfrm>
            <a:prstGeom prst="rect">
              <a:avLst/>
            </a:prstGeom>
            <a:noFill/>
          </p:spPr>
          <p:txBody>
            <a:bodyPr wrap="square" rtlCol="0">
              <a:spAutoFit/>
            </a:bodyPr>
            <a:lstStyle/>
            <a:p>
              <a:r>
                <a:rPr lang="en-US" sz="1200" dirty="0"/>
                <a:t>Lee, J. (2020).  </a:t>
              </a:r>
              <a:r>
                <a:rPr lang="en-US" sz="1200" i="1" dirty="0"/>
                <a:t>Reproductive Medicine and Biology</a:t>
              </a:r>
              <a:r>
                <a:rPr lang="en-US" sz="1200" dirty="0"/>
                <a:t>, </a:t>
              </a:r>
              <a:r>
                <a:rPr lang="en-US" sz="1200" i="1" dirty="0"/>
                <a:t>19</a:t>
              </a:r>
              <a:r>
                <a:rPr lang="en-US" sz="1200" dirty="0"/>
                <a:t>(1), 32-41.</a:t>
              </a:r>
              <a:endParaRPr lang="en-US" sz="1200" dirty="0"/>
            </a:p>
          </p:txBody>
        </p:sp>
      </p:grpSp>
      <p:pic>
        <p:nvPicPr>
          <p:cNvPr id="26" name="Picture 2" descr="https://media.springernature.com/original/springer-static/image/chp%3A10.1007%2F978-3-319-60855-6_15/MediaObjects/393249_1_En_15_Fig3_HTML.gif"/>
          <p:cNvPicPr>
            <a:picLocks noChangeAspect="1" noChangeArrowheads="1"/>
          </p:cNvPicPr>
          <p:nvPr/>
        </p:nvPicPr>
        <p:blipFill rotWithShape="1">
          <a:blip r:embed="rId5">
            <a:extLst>
              <a:ext uri="{28A0092B-C50C-407E-A947-70E740481C1C}">
                <a14:useLocalDpi xmlns:a14="http://schemas.microsoft.com/office/drawing/2010/main" val="0"/>
              </a:ext>
            </a:extLst>
          </a:blip>
          <a:srcRect l="56173" t="52927"/>
          <a:stretch/>
        </p:blipFill>
        <p:spPr bwMode="auto">
          <a:xfrm>
            <a:off x="4534908" y="4400917"/>
            <a:ext cx="3473206" cy="245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8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5565</TotalTime>
  <Words>3049</Words>
  <Application>Microsoft Office PowerPoint</Application>
  <PresentationFormat>Widescreen</PresentationFormat>
  <Paragraphs>485</Paragraphs>
  <Slides>29</Slides>
  <Notes>27</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6 Month Committee Meeting April Peterson </vt:lpstr>
      <vt:lpstr>PowerPoint Presentation</vt:lpstr>
      <vt:lpstr>PowerPoint Presentation</vt:lpstr>
      <vt:lpstr>PowerPoint Presentation</vt:lpstr>
      <vt:lpstr>Chapter 2, Sex-Specific Evolution of the Meiotic Recombination Rate</vt:lpstr>
      <vt:lpstr>Chapter 2, Main results</vt:lpstr>
      <vt:lpstr>PowerPoint Presentation</vt:lpstr>
      <vt:lpstr>PowerPoint Presentation</vt:lpstr>
      <vt:lpstr>Chapter 2, Interpretations</vt:lpstr>
      <vt:lpstr>PowerPoint Presentation</vt:lpstr>
      <vt:lpstr>Chapter 2, Summary</vt:lpstr>
      <vt:lpstr>PowerPoint Presentation</vt:lpstr>
      <vt:lpstr>Chapter 3, Variation in recombination rates  across cells</vt:lpstr>
      <vt:lpstr>Chapter 3, Preliminary Results</vt:lpstr>
      <vt:lpstr>Chapter 3, Preliminary Results</vt:lpstr>
      <vt:lpstr>Chapter 3, Permutations</vt:lpstr>
      <vt:lpstr>Chapter 3, Preliminary Results</vt:lpstr>
      <vt:lpstr>Chapter 3, Permutations</vt:lpstr>
      <vt:lpstr>PowerPoint Presentation</vt:lpstr>
      <vt:lpstr>Connection to SC Axis Length</vt:lpstr>
      <vt:lpstr>Chapter 3, Total SC Variation</vt:lpstr>
      <vt:lpstr>Chapter 3, Current Plan</vt:lpstr>
      <vt:lpstr>Defense Timeline </vt:lpstr>
      <vt:lpstr>PowerPoint Presentation</vt:lpstr>
      <vt:lpstr>PowerPoint Presentation</vt:lpstr>
      <vt:lpstr>Conservation of the genome-wide recombination rate in white-footed mice</vt:lpstr>
      <vt:lpstr>PowerPoint Presentation</vt:lpstr>
      <vt:lpstr>Quantifying recombination and meiotic traits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Committee Meeting</dc:title>
  <dc:creator>April Peterson</dc:creator>
  <cp:lastModifiedBy>April Peterson</cp:lastModifiedBy>
  <cp:revision>186</cp:revision>
  <dcterms:created xsi:type="dcterms:W3CDTF">2020-05-08T16:20:44Z</dcterms:created>
  <dcterms:modified xsi:type="dcterms:W3CDTF">2020-05-28T13:17:19Z</dcterms:modified>
</cp:coreProperties>
</file>